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8"/>
  </p:notesMasterIdLst>
  <p:handoutMasterIdLst>
    <p:handoutMasterId r:id="rId29"/>
  </p:handoutMasterIdLst>
  <p:sldIdLst>
    <p:sldId id="329" r:id="rId2"/>
    <p:sldId id="290" r:id="rId3"/>
    <p:sldId id="308" r:id="rId4"/>
    <p:sldId id="288" r:id="rId5"/>
    <p:sldId id="327" r:id="rId6"/>
    <p:sldId id="325" r:id="rId7"/>
    <p:sldId id="304" r:id="rId8"/>
    <p:sldId id="318" r:id="rId9"/>
    <p:sldId id="295" r:id="rId10"/>
    <p:sldId id="311" r:id="rId11"/>
    <p:sldId id="323" r:id="rId12"/>
    <p:sldId id="312" r:id="rId13"/>
    <p:sldId id="310" r:id="rId14"/>
    <p:sldId id="306" r:id="rId15"/>
    <p:sldId id="294" r:id="rId16"/>
    <p:sldId id="293" r:id="rId17"/>
    <p:sldId id="313" r:id="rId18"/>
    <p:sldId id="315" r:id="rId19"/>
    <p:sldId id="322" r:id="rId20"/>
    <p:sldId id="314" r:id="rId21"/>
    <p:sldId id="319" r:id="rId22"/>
    <p:sldId id="324" r:id="rId23"/>
    <p:sldId id="298" r:id="rId24"/>
    <p:sldId id="326" r:id="rId25"/>
    <p:sldId id="330" r:id="rId26"/>
    <p:sldId id="328" r:id="rId27"/>
  </p:sldIdLst>
  <p:sldSz cx="9144000" cy="6858000" type="screen4x3"/>
  <p:notesSz cx="7102475" cy="1023461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ECFF"/>
    <a:srgbClr val="A50021"/>
    <a:srgbClr val="FF9900"/>
    <a:srgbClr val="CC9900"/>
    <a:srgbClr val="003366"/>
    <a:srgbClr val="99FF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3651" autoAdjust="0"/>
  </p:normalViewPr>
  <p:slideViewPr>
    <p:cSldViewPr>
      <p:cViewPr varScale="1">
        <p:scale>
          <a:sx n="51" d="100"/>
          <a:sy n="51" d="100"/>
        </p:scale>
        <p:origin x="1488" y="66"/>
      </p:cViewPr>
      <p:guideLst>
        <p:guide orient="horz"/>
        <p:guide pos="2880"/>
      </p:guideLst>
    </p:cSldViewPr>
  </p:slideViewPr>
  <p:outlineViewPr>
    <p:cViewPr>
      <p:scale>
        <a:sx n="33" d="100"/>
        <a:sy n="33" d="100"/>
      </p:scale>
      <p:origin x="0" y="-53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472" y="84"/>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3077739" cy="47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t" anchorCtr="0" compatLnSpc="1">
            <a:prstTxWarp prst="textNoShape">
              <a:avLst/>
            </a:prstTxWarp>
          </a:bodyPr>
          <a:lstStyle>
            <a:lvl1pPr>
              <a:defRPr sz="1200"/>
            </a:lvl1pPr>
          </a:lstStyle>
          <a:p>
            <a:endParaRPr lang="fr-FR" altLang="fr-FR"/>
          </a:p>
        </p:txBody>
      </p:sp>
      <p:sp>
        <p:nvSpPr>
          <p:cNvPr id="9219" name="Rectangle 1027"/>
          <p:cNvSpPr>
            <a:spLocks noGrp="1" noChangeArrowheads="1"/>
          </p:cNvSpPr>
          <p:nvPr>
            <p:ph type="dt" sz="quarter" idx="1"/>
          </p:nvPr>
        </p:nvSpPr>
        <p:spPr bwMode="auto">
          <a:xfrm>
            <a:off x="4024736" y="0"/>
            <a:ext cx="3077739" cy="47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t" anchorCtr="0" compatLnSpc="1">
            <a:prstTxWarp prst="textNoShape">
              <a:avLst/>
            </a:prstTxWarp>
          </a:bodyPr>
          <a:lstStyle>
            <a:lvl1pPr algn="r">
              <a:defRPr sz="1200"/>
            </a:lvl1pPr>
          </a:lstStyle>
          <a:p>
            <a:endParaRPr lang="fr-FR" altLang="fr-FR"/>
          </a:p>
        </p:txBody>
      </p:sp>
      <p:sp>
        <p:nvSpPr>
          <p:cNvPr id="9220" name="Rectangle 1028"/>
          <p:cNvSpPr>
            <a:spLocks noGrp="1" noChangeArrowheads="1"/>
          </p:cNvSpPr>
          <p:nvPr>
            <p:ph type="ftr" sz="quarter" idx="2"/>
          </p:nvPr>
        </p:nvSpPr>
        <p:spPr bwMode="auto">
          <a:xfrm>
            <a:off x="0" y="9734268"/>
            <a:ext cx="3077739" cy="47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b" anchorCtr="0" compatLnSpc="1">
            <a:prstTxWarp prst="textNoShape">
              <a:avLst/>
            </a:prstTxWarp>
          </a:bodyPr>
          <a:lstStyle>
            <a:lvl1pPr>
              <a:defRPr sz="1200"/>
            </a:lvl1pPr>
          </a:lstStyle>
          <a:p>
            <a:endParaRPr lang="fr-FR" altLang="fr-FR"/>
          </a:p>
        </p:txBody>
      </p:sp>
      <p:sp>
        <p:nvSpPr>
          <p:cNvPr id="9221" name="Rectangle 1029"/>
          <p:cNvSpPr>
            <a:spLocks noGrp="1" noChangeArrowheads="1"/>
          </p:cNvSpPr>
          <p:nvPr>
            <p:ph type="sldNum" sz="quarter" idx="3"/>
          </p:nvPr>
        </p:nvSpPr>
        <p:spPr bwMode="auto">
          <a:xfrm>
            <a:off x="4024736" y="9734268"/>
            <a:ext cx="3077739" cy="47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b" anchorCtr="0" compatLnSpc="1">
            <a:prstTxWarp prst="textNoShape">
              <a:avLst/>
            </a:prstTxWarp>
          </a:bodyPr>
          <a:lstStyle>
            <a:lvl1pPr algn="r">
              <a:defRPr sz="1200"/>
            </a:lvl1pPr>
          </a:lstStyle>
          <a:p>
            <a:fld id="{5C8E47DE-AFFA-4ABA-BF66-EECB480EF1A1}" type="slidenum">
              <a:rPr lang="fr-FR" altLang="fr-FR"/>
              <a:pPr/>
              <a:t>‹N°›</a:t>
            </a:fld>
            <a:endParaRPr lang="fr-FR" altLang="fr-FR"/>
          </a:p>
        </p:txBody>
      </p:sp>
    </p:spTree>
    <p:extLst>
      <p:ext uri="{BB962C8B-B14F-4D97-AF65-F5344CB8AC3E}">
        <p14:creationId xmlns:p14="http://schemas.microsoft.com/office/powerpoint/2010/main" val="777184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77739" cy="51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t" anchorCtr="0" compatLnSpc="1">
            <a:prstTxWarp prst="textNoShape">
              <a:avLst/>
            </a:prstTxWarp>
          </a:bodyPr>
          <a:lstStyle>
            <a:lvl1pPr>
              <a:defRPr sz="1200"/>
            </a:lvl1pPr>
          </a:lstStyle>
          <a:p>
            <a:endParaRPr lang="fr-FR" altLang="fr-FR"/>
          </a:p>
        </p:txBody>
      </p:sp>
      <p:sp>
        <p:nvSpPr>
          <p:cNvPr id="3075" name="Rectangle 3"/>
          <p:cNvSpPr>
            <a:spLocks noGrp="1" noChangeArrowheads="1"/>
          </p:cNvSpPr>
          <p:nvPr>
            <p:ph type="dt" idx="1"/>
          </p:nvPr>
        </p:nvSpPr>
        <p:spPr bwMode="auto">
          <a:xfrm>
            <a:off x="4024736" y="1"/>
            <a:ext cx="3077739" cy="51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t" anchorCtr="0" compatLnSpc="1">
            <a:prstTxWarp prst="textNoShape">
              <a:avLst/>
            </a:prstTxWarp>
          </a:bodyPr>
          <a:lstStyle>
            <a:lvl1pPr algn="r">
              <a:defRPr sz="1200"/>
            </a:lvl1pPr>
          </a:lstStyle>
          <a:p>
            <a:endParaRPr lang="fr-FR" altLang="fr-FR"/>
          </a:p>
        </p:txBody>
      </p:sp>
      <p:sp>
        <p:nvSpPr>
          <p:cNvPr id="3076" name="Rectangle 4"/>
          <p:cNvSpPr>
            <a:spLocks noGrp="1" noRot="1" noChangeAspect="1" noChangeArrowheads="1" noTextEdit="1"/>
          </p:cNvSpPr>
          <p:nvPr>
            <p:ph type="sldImg" idx="2"/>
          </p:nvPr>
        </p:nvSpPr>
        <p:spPr bwMode="auto">
          <a:xfrm>
            <a:off x="992188" y="768350"/>
            <a:ext cx="5119687"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46997" y="4862149"/>
            <a:ext cx="5208482" cy="460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3078" name="Rectangle 6"/>
          <p:cNvSpPr>
            <a:spLocks noGrp="1" noChangeArrowheads="1"/>
          </p:cNvSpPr>
          <p:nvPr>
            <p:ph type="ftr" sz="quarter" idx="4"/>
          </p:nvPr>
        </p:nvSpPr>
        <p:spPr bwMode="auto">
          <a:xfrm>
            <a:off x="0" y="9722633"/>
            <a:ext cx="3077739" cy="51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b" anchorCtr="0" compatLnSpc="1">
            <a:prstTxWarp prst="textNoShape">
              <a:avLst/>
            </a:prstTxWarp>
          </a:bodyPr>
          <a:lstStyle>
            <a:lvl1pPr>
              <a:defRPr sz="1200"/>
            </a:lvl1pPr>
          </a:lstStyle>
          <a:p>
            <a:endParaRPr lang="fr-FR" altLang="fr-FR"/>
          </a:p>
        </p:txBody>
      </p:sp>
      <p:sp>
        <p:nvSpPr>
          <p:cNvPr id="3079" name="Rectangle 7"/>
          <p:cNvSpPr>
            <a:spLocks noGrp="1" noChangeArrowheads="1"/>
          </p:cNvSpPr>
          <p:nvPr>
            <p:ph type="sldNum" sz="quarter" idx="5"/>
          </p:nvPr>
        </p:nvSpPr>
        <p:spPr bwMode="auto">
          <a:xfrm>
            <a:off x="4024736" y="9722633"/>
            <a:ext cx="3077739" cy="51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b" anchorCtr="0" compatLnSpc="1">
            <a:prstTxWarp prst="textNoShape">
              <a:avLst/>
            </a:prstTxWarp>
          </a:bodyPr>
          <a:lstStyle>
            <a:lvl1pPr algn="r">
              <a:defRPr sz="1200"/>
            </a:lvl1pPr>
          </a:lstStyle>
          <a:p>
            <a:fld id="{065B4109-FB88-4D48-9D55-66EFB3AA67B4}" type="slidenum">
              <a:rPr lang="fr-FR" altLang="fr-FR"/>
              <a:pPr/>
              <a:t>‹N°›</a:t>
            </a:fld>
            <a:endParaRPr lang="fr-FR" altLang="fr-FR"/>
          </a:p>
        </p:txBody>
      </p:sp>
    </p:spTree>
    <p:extLst>
      <p:ext uri="{BB962C8B-B14F-4D97-AF65-F5344CB8AC3E}">
        <p14:creationId xmlns:p14="http://schemas.microsoft.com/office/powerpoint/2010/main" val="2469752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1</a:t>
            </a:fld>
            <a:endParaRPr lang="fr-FR" altLang="fr-FR"/>
          </a:p>
        </p:txBody>
      </p:sp>
    </p:spTree>
    <p:extLst>
      <p:ext uri="{BB962C8B-B14F-4D97-AF65-F5344CB8AC3E}">
        <p14:creationId xmlns:p14="http://schemas.microsoft.com/office/powerpoint/2010/main" val="1424393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10</a:t>
            </a:fld>
            <a:endParaRPr lang="fr-FR" altLang="fr-FR"/>
          </a:p>
        </p:txBody>
      </p:sp>
    </p:spTree>
    <p:extLst>
      <p:ext uri="{BB962C8B-B14F-4D97-AF65-F5344CB8AC3E}">
        <p14:creationId xmlns:p14="http://schemas.microsoft.com/office/powerpoint/2010/main" val="212548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11</a:t>
            </a:fld>
            <a:endParaRPr lang="fr-FR" altLang="fr-FR"/>
          </a:p>
        </p:txBody>
      </p:sp>
    </p:spTree>
    <p:extLst>
      <p:ext uri="{BB962C8B-B14F-4D97-AF65-F5344CB8AC3E}">
        <p14:creationId xmlns:p14="http://schemas.microsoft.com/office/powerpoint/2010/main" val="2741329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12</a:t>
            </a:fld>
            <a:endParaRPr lang="fr-FR" altLang="fr-FR"/>
          </a:p>
        </p:txBody>
      </p:sp>
    </p:spTree>
    <p:extLst>
      <p:ext uri="{BB962C8B-B14F-4D97-AF65-F5344CB8AC3E}">
        <p14:creationId xmlns:p14="http://schemas.microsoft.com/office/powerpoint/2010/main" val="1474774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13</a:t>
            </a:fld>
            <a:endParaRPr lang="fr-FR" altLang="fr-FR"/>
          </a:p>
        </p:txBody>
      </p:sp>
    </p:spTree>
    <p:extLst>
      <p:ext uri="{BB962C8B-B14F-4D97-AF65-F5344CB8AC3E}">
        <p14:creationId xmlns:p14="http://schemas.microsoft.com/office/powerpoint/2010/main" val="1239369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14</a:t>
            </a:fld>
            <a:endParaRPr lang="fr-FR" altLang="fr-FR"/>
          </a:p>
        </p:txBody>
      </p:sp>
    </p:spTree>
    <p:extLst>
      <p:ext uri="{BB962C8B-B14F-4D97-AF65-F5344CB8AC3E}">
        <p14:creationId xmlns:p14="http://schemas.microsoft.com/office/powerpoint/2010/main" val="1106915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66502" indent="-294808">
              <a:defRPr sz="2500">
                <a:solidFill>
                  <a:schemeClr val="tx1"/>
                </a:solidFill>
                <a:latin typeface="Times New Roman" panose="02020603050405020304" pitchFamily="18" charset="0"/>
              </a:defRPr>
            </a:lvl2pPr>
            <a:lvl3pPr marL="1179233" indent="-235847">
              <a:defRPr sz="2500">
                <a:solidFill>
                  <a:schemeClr val="tx1"/>
                </a:solidFill>
                <a:latin typeface="Times New Roman" panose="02020603050405020304" pitchFamily="18" charset="0"/>
              </a:defRPr>
            </a:lvl3pPr>
            <a:lvl4pPr marL="1650926" indent="-235847">
              <a:defRPr sz="2500">
                <a:solidFill>
                  <a:schemeClr val="tx1"/>
                </a:solidFill>
                <a:latin typeface="Times New Roman" panose="02020603050405020304" pitchFamily="18" charset="0"/>
              </a:defRPr>
            </a:lvl4pPr>
            <a:lvl5pPr marL="2122620" indent="-235847">
              <a:defRPr sz="2500">
                <a:solidFill>
                  <a:schemeClr val="tx1"/>
                </a:solidFill>
                <a:latin typeface="Times New Roman" panose="02020603050405020304" pitchFamily="18" charset="0"/>
              </a:defRPr>
            </a:lvl5pPr>
            <a:lvl6pPr marL="2594313" indent="-235847" eaLnBrk="0" fontAlgn="base" hangingPunct="0">
              <a:spcBef>
                <a:spcPct val="0"/>
              </a:spcBef>
              <a:spcAft>
                <a:spcPct val="0"/>
              </a:spcAft>
              <a:defRPr sz="2500">
                <a:solidFill>
                  <a:schemeClr val="tx1"/>
                </a:solidFill>
                <a:latin typeface="Times New Roman" panose="02020603050405020304" pitchFamily="18" charset="0"/>
              </a:defRPr>
            </a:lvl6pPr>
            <a:lvl7pPr marL="3066006" indent="-235847" eaLnBrk="0" fontAlgn="base" hangingPunct="0">
              <a:spcBef>
                <a:spcPct val="0"/>
              </a:spcBef>
              <a:spcAft>
                <a:spcPct val="0"/>
              </a:spcAft>
              <a:defRPr sz="2500">
                <a:solidFill>
                  <a:schemeClr val="tx1"/>
                </a:solidFill>
                <a:latin typeface="Times New Roman" panose="02020603050405020304" pitchFamily="18" charset="0"/>
              </a:defRPr>
            </a:lvl7pPr>
            <a:lvl8pPr marL="3537699" indent="-235847" eaLnBrk="0" fontAlgn="base" hangingPunct="0">
              <a:spcBef>
                <a:spcPct val="0"/>
              </a:spcBef>
              <a:spcAft>
                <a:spcPct val="0"/>
              </a:spcAft>
              <a:defRPr sz="2500">
                <a:solidFill>
                  <a:schemeClr val="tx1"/>
                </a:solidFill>
                <a:latin typeface="Times New Roman" panose="02020603050405020304" pitchFamily="18" charset="0"/>
              </a:defRPr>
            </a:lvl8pPr>
            <a:lvl9pPr marL="4009393" indent="-235847" eaLnBrk="0" fontAlgn="base" hangingPunct="0">
              <a:spcBef>
                <a:spcPct val="0"/>
              </a:spcBef>
              <a:spcAft>
                <a:spcPct val="0"/>
              </a:spcAft>
              <a:defRPr sz="2500">
                <a:solidFill>
                  <a:schemeClr val="tx1"/>
                </a:solidFill>
                <a:latin typeface="Times New Roman" panose="02020603050405020304" pitchFamily="18" charset="0"/>
              </a:defRPr>
            </a:lvl9pPr>
          </a:lstStyle>
          <a:p>
            <a:fld id="{FB4959D2-5F61-49C0-ADC9-BAB3419C8736}" type="slidenum">
              <a:rPr lang="fr-FR" altLang="fr-FR" sz="1200"/>
              <a:pPr/>
              <a:t>15</a:t>
            </a:fld>
            <a:endParaRPr lang="fr-FR" altLang="fr-FR"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r>
              <a:rPr lang="fr-FR" altLang="fr-FR" b="1" dirty="0" smtClean="0"/>
              <a:t>Christian </a:t>
            </a:r>
            <a:r>
              <a:rPr lang="fr-FR" altLang="fr-FR" b="1" dirty="0" err="1" smtClean="0"/>
              <a:t>Huitéma</a:t>
            </a:r>
            <a:r>
              <a:rPr lang="fr-FR" altLang="fr-FR" dirty="0" smtClean="0"/>
              <a:t> a présidé dans les années 70 l’IAB (Internet </a:t>
            </a:r>
            <a:r>
              <a:rPr lang="fr-FR" altLang="fr-FR" dirty="0" err="1" smtClean="0"/>
              <a:t>Advisory</a:t>
            </a:r>
            <a:r>
              <a:rPr lang="fr-FR" altLang="fr-FR" dirty="0" smtClean="0"/>
              <a:t> </a:t>
            </a:r>
            <a:r>
              <a:rPr lang="fr-FR" altLang="fr-FR" dirty="0" err="1" smtClean="0"/>
              <a:t>Board</a:t>
            </a:r>
            <a:r>
              <a:rPr lang="fr-FR" altLang="fr-FR" dirty="0" smtClean="0"/>
              <a:t>), l’organisme qui supervise au niveau mondial l’évolution technique d’Internet.</a:t>
            </a:r>
          </a:p>
          <a:p>
            <a:r>
              <a:rPr lang="fr-FR" altLang="fr-FR" dirty="0" smtClean="0"/>
              <a:t>Ces aphorismes cités, un peu provocants, traduisent une vraie réalité: Internet a été inventé par des jeunes barbus californiens, faisant fi de plus de 100 ans d’acquis technologiques dans les télécom classiques. </a:t>
            </a:r>
          </a:p>
          <a:p>
            <a:r>
              <a:rPr lang="fr-FR" altLang="fr-FR" dirty="0" smtClean="0"/>
              <a:t>Aucune des grandes innovations d’Internet (TCP/IP, DNS, HTTP, etc..) n’ont été inventées par les dominants du marché (IBM, ATT, etc..).</a:t>
            </a:r>
          </a:p>
          <a:p>
            <a:r>
              <a:rPr lang="fr-FR" altLang="fr-FR" dirty="0" smtClean="0"/>
              <a:t>Le même </a:t>
            </a:r>
            <a:r>
              <a:rPr lang="fr-FR" altLang="fr-FR" dirty="0" err="1" smtClean="0"/>
              <a:t>Huitema</a:t>
            </a:r>
            <a:r>
              <a:rPr lang="fr-FR" altLang="fr-FR" dirty="0" smtClean="0"/>
              <a:t> Science &amp;Vie, </a:t>
            </a:r>
            <a:r>
              <a:rPr lang="fr-FR" altLang="fr-FR" dirty="0" err="1" smtClean="0"/>
              <a:t>dec</a:t>
            </a:r>
            <a:r>
              <a:rPr lang="fr-FR" altLang="fr-FR" dirty="0" smtClean="0"/>
              <a:t> 08: « j’y regarderai 2 fois avant de changer un système qui marche »! Les révolutionnaires deviennent souvent conservateurs avec l’âge!!</a:t>
            </a:r>
          </a:p>
          <a:p>
            <a:endParaRPr lang="fr-FR" altLang="fr-FR" dirty="0" smtClean="0"/>
          </a:p>
          <a:p>
            <a:r>
              <a:rPr lang="fr-FR" altLang="fr-FR" dirty="0" smtClean="0"/>
              <a:t>On a déjà cité </a:t>
            </a:r>
            <a:r>
              <a:rPr lang="fr-FR" altLang="fr-FR" b="1" dirty="0" smtClean="0"/>
              <a:t>Louis </a:t>
            </a:r>
            <a:r>
              <a:rPr lang="fr-FR" altLang="fr-FR" b="1" dirty="0" err="1" smtClean="0"/>
              <a:t>Pouzin</a:t>
            </a:r>
            <a:r>
              <a:rPr lang="fr-FR" altLang="fr-FR" dirty="0" smtClean="0"/>
              <a:t> :</a:t>
            </a:r>
          </a:p>
          <a:p>
            <a:r>
              <a:rPr lang="fr-FR" altLang="fr-FR" i="1" dirty="0" smtClean="0"/>
              <a:t>« Le premier Arpanet utilisait une technique hybride de datagrammes astreints à une arrivée en séquence. Cigale a été le premier réseau appliquant intégralement le principe du datagramme, qui a été adopté ultérieurement par l'Arpanet, et maintenant l'Internet. En revanche, Transpac, le réseau de paquets de France Télécom, a utilisé les circuits virtuels. L'approche datagramme est de souche informatique. L'approche circuit virtuel est de souche télécom. </a:t>
            </a:r>
            <a:r>
              <a:rPr lang="fr-FR" altLang="fr-FR" i="1" u="sng" dirty="0" smtClean="0"/>
              <a:t>Ces deux courants de pensée sont comme l'eau et l'huile, et s'opposent depuis les origines</a:t>
            </a:r>
            <a:r>
              <a:rPr lang="fr-FR" altLang="fr-FR" i="1" dirty="0" smtClean="0"/>
              <a:t>. »</a:t>
            </a:r>
          </a:p>
          <a:p>
            <a:endParaRPr lang="fr-FR" altLang="fr-FR" i="1" dirty="0" smtClean="0"/>
          </a:p>
        </p:txBody>
      </p:sp>
    </p:spTree>
    <p:extLst>
      <p:ext uri="{BB962C8B-B14F-4D97-AF65-F5344CB8AC3E}">
        <p14:creationId xmlns:p14="http://schemas.microsoft.com/office/powerpoint/2010/main" val="1963753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0826F-3EB0-44F8-96D9-3A8AFF68C2E5}" type="slidenum">
              <a:rPr lang="fr-FR" altLang="fr-FR"/>
              <a:pPr/>
              <a:t>16</a:t>
            </a:fld>
            <a:endParaRPr lang="fr-FR" altLang="fr-F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fr-FR" altLang="fr-FR" dirty="0" smtClean="0"/>
              <a:t>IBM, à l’époque de sa domination du marché et de la culture informatique a été important. L’existence des labos de la Gaude a été déterminante pour sa collaboration avec les télécom.</a:t>
            </a:r>
            <a:endParaRPr lang="fr-FR" altLang="fr-FR" dirty="0"/>
          </a:p>
        </p:txBody>
      </p:sp>
    </p:spTree>
    <p:extLst>
      <p:ext uri="{BB962C8B-B14F-4D97-AF65-F5344CB8AC3E}">
        <p14:creationId xmlns:p14="http://schemas.microsoft.com/office/powerpoint/2010/main" val="1383957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0826F-3EB0-44F8-96D9-3A8AFF68C2E5}" type="slidenum">
              <a:rPr lang="fr-FR" altLang="fr-FR"/>
              <a:pPr/>
              <a:t>17</a:t>
            </a:fld>
            <a:endParaRPr lang="fr-FR" altLang="fr-F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fr-FR" altLang="fr-FR" dirty="0" smtClean="0"/>
              <a:t>La coopération avec les autres constructeurs fut beaucoup moins importante pour la DGT. Après la fusion CII-HB, coopération</a:t>
            </a:r>
            <a:r>
              <a:rPr lang="fr-FR" altLang="fr-FR" baseline="0" dirty="0" smtClean="0"/>
              <a:t> plus ouverte.</a:t>
            </a:r>
            <a:endParaRPr lang="fr-FR" altLang="fr-FR" dirty="0"/>
          </a:p>
        </p:txBody>
      </p:sp>
    </p:spTree>
    <p:extLst>
      <p:ext uri="{BB962C8B-B14F-4D97-AF65-F5344CB8AC3E}">
        <p14:creationId xmlns:p14="http://schemas.microsoft.com/office/powerpoint/2010/main" val="3595705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décision officielle de lancer Transpac fut prise à un niveau interministériel.</a:t>
            </a:r>
            <a:endParaRPr lang="fr-FR" dirty="0"/>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18</a:t>
            </a:fld>
            <a:endParaRPr lang="fr-FR" altLang="fr-FR"/>
          </a:p>
        </p:txBody>
      </p:sp>
    </p:spTree>
    <p:extLst>
      <p:ext uri="{BB962C8B-B14F-4D97-AF65-F5344CB8AC3E}">
        <p14:creationId xmlns:p14="http://schemas.microsoft.com/office/powerpoint/2010/main" val="1743213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débattre: le conflit franco-français. Y aurait-il pu avoir un internet français?</a:t>
            </a:r>
            <a:endParaRPr lang="fr-FR" dirty="0"/>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19</a:t>
            </a:fld>
            <a:endParaRPr lang="fr-FR" altLang="fr-FR"/>
          </a:p>
        </p:txBody>
      </p:sp>
    </p:spTree>
    <p:extLst>
      <p:ext uri="{BB962C8B-B14F-4D97-AF65-F5344CB8AC3E}">
        <p14:creationId xmlns:p14="http://schemas.microsoft.com/office/powerpoint/2010/main" val="35118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66502" indent="-294808">
              <a:defRPr sz="2500">
                <a:solidFill>
                  <a:schemeClr val="tx1"/>
                </a:solidFill>
                <a:latin typeface="Times New Roman" panose="02020603050405020304" pitchFamily="18" charset="0"/>
              </a:defRPr>
            </a:lvl2pPr>
            <a:lvl3pPr marL="1179233" indent="-235847">
              <a:defRPr sz="2500">
                <a:solidFill>
                  <a:schemeClr val="tx1"/>
                </a:solidFill>
                <a:latin typeface="Times New Roman" panose="02020603050405020304" pitchFamily="18" charset="0"/>
              </a:defRPr>
            </a:lvl3pPr>
            <a:lvl4pPr marL="1650926" indent="-235847">
              <a:defRPr sz="2500">
                <a:solidFill>
                  <a:schemeClr val="tx1"/>
                </a:solidFill>
                <a:latin typeface="Times New Roman" panose="02020603050405020304" pitchFamily="18" charset="0"/>
              </a:defRPr>
            </a:lvl4pPr>
            <a:lvl5pPr marL="2122620" indent="-235847">
              <a:defRPr sz="2500">
                <a:solidFill>
                  <a:schemeClr val="tx1"/>
                </a:solidFill>
                <a:latin typeface="Times New Roman" panose="02020603050405020304" pitchFamily="18" charset="0"/>
              </a:defRPr>
            </a:lvl5pPr>
            <a:lvl6pPr marL="2594313" indent="-235847" eaLnBrk="0" fontAlgn="base" hangingPunct="0">
              <a:spcBef>
                <a:spcPct val="0"/>
              </a:spcBef>
              <a:spcAft>
                <a:spcPct val="0"/>
              </a:spcAft>
              <a:defRPr sz="2500">
                <a:solidFill>
                  <a:schemeClr val="tx1"/>
                </a:solidFill>
                <a:latin typeface="Times New Roman" panose="02020603050405020304" pitchFamily="18" charset="0"/>
              </a:defRPr>
            </a:lvl6pPr>
            <a:lvl7pPr marL="3066006" indent="-235847" eaLnBrk="0" fontAlgn="base" hangingPunct="0">
              <a:spcBef>
                <a:spcPct val="0"/>
              </a:spcBef>
              <a:spcAft>
                <a:spcPct val="0"/>
              </a:spcAft>
              <a:defRPr sz="2500">
                <a:solidFill>
                  <a:schemeClr val="tx1"/>
                </a:solidFill>
                <a:latin typeface="Times New Roman" panose="02020603050405020304" pitchFamily="18" charset="0"/>
              </a:defRPr>
            </a:lvl7pPr>
            <a:lvl8pPr marL="3537699" indent="-235847" eaLnBrk="0" fontAlgn="base" hangingPunct="0">
              <a:spcBef>
                <a:spcPct val="0"/>
              </a:spcBef>
              <a:spcAft>
                <a:spcPct val="0"/>
              </a:spcAft>
              <a:defRPr sz="2500">
                <a:solidFill>
                  <a:schemeClr val="tx1"/>
                </a:solidFill>
                <a:latin typeface="Times New Roman" panose="02020603050405020304" pitchFamily="18" charset="0"/>
              </a:defRPr>
            </a:lvl8pPr>
            <a:lvl9pPr marL="4009393" indent="-235847" eaLnBrk="0" fontAlgn="base" hangingPunct="0">
              <a:spcBef>
                <a:spcPct val="0"/>
              </a:spcBef>
              <a:spcAft>
                <a:spcPct val="0"/>
              </a:spcAft>
              <a:defRPr sz="2500">
                <a:solidFill>
                  <a:schemeClr val="tx1"/>
                </a:solidFill>
                <a:latin typeface="Times New Roman" panose="02020603050405020304" pitchFamily="18" charset="0"/>
              </a:defRPr>
            </a:lvl9pPr>
          </a:lstStyle>
          <a:p>
            <a:fld id="{21A9D0C3-E159-4C95-8E21-E22734E8AF4B}" type="slidenum">
              <a:rPr lang="fr-FR" altLang="fr-FR" sz="1200"/>
              <a:pPr/>
              <a:t>2</a:t>
            </a:fld>
            <a:endParaRPr lang="fr-FR" altLang="fr-FR" sz="1200"/>
          </a:p>
        </p:txBody>
      </p:sp>
      <p:sp>
        <p:nvSpPr>
          <p:cNvPr id="121859" name="Rectangle 2"/>
          <p:cNvSpPr>
            <a:spLocks noGrp="1" noRot="1" noChangeAspect="1" noChangeArrowheads="1" noTextEdit="1"/>
          </p:cNvSpPr>
          <p:nvPr>
            <p:ph type="sldImg"/>
          </p:nvPr>
        </p:nvSpPr>
        <p:spPr>
          <a:xfrm>
            <a:off x="949325" y="781050"/>
            <a:ext cx="5203825" cy="3903663"/>
          </a:xfrm>
          <a:ln/>
        </p:spPr>
      </p:sp>
      <p:sp>
        <p:nvSpPr>
          <p:cNvPr id="121860" name="Rectangle 3"/>
          <p:cNvSpPr>
            <a:spLocks noGrp="1" noChangeArrowheads="1"/>
          </p:cNvSpPr>
          <p:nvPr>
            <p:ph type="body" idx="1"/>
          </p:nvPr>
        </p:nvSpPr>
        <p:spPr>
          <a:xfrm>
            <a:off x="792453" y="5056634"/>
            <a:ext cx="5667184" cy="4750775"/>
          </a:xfrm>
          <a:noFill/>
        </p:spPr>
        <p:txBody>
          <a:bodyPr/>
          <a:lstStyle/>
          <a:p>
            <a:r>
              <a:rPr lang="fr-FR" altLang="fr-FR" sz="1000" dirty="0">
                <a:cs typeface="Times New Roman" panose="02020603050405020304" pitchFamily="18" charset="0"/>
              </a:rPr>
              <a:t>Le schéma ci-dessus résume le panorama d ’évolution des filières des technologies d’aiguillage en télécom.</a:t>
            </a:r>
          </a:p>
          <a:p>
            <a:r>
              <a:rPr lang="fr-FR" altLang="fr-FR" sz="1000" b="1" dirty="0">
                <a:cs typeface="Times New Roman" panose="02020603050405020304" pitchFamily="18" charset="0"/>
              </a:rPr>
              <a:t>La filière téléphonique</a:t>
            </a:r>
            <a:endParaRPr lang="fr-FR" altLang="fr-FR" sz="1000" dirty="0">
              <a:cs typeface="Times New Roman" panose="02020603050405020304" pitchFamily="18" charset="0"/>
            </a:endParaRPr>
          </a:p>
          <a:p>
            <a:pPr lvl="1"/>
            <a:r>
              <a:rPr lang="fr-FR" altLang="fr-FR" sz="1000" dirty="0">
                <a:cs typeface="Times New Roman" panose="02020603050405020304" pitchFamily="18" charset="0"/>
              </a:rPr>
              <a:t>La commutation téléphonique automatique venant remplacer les standards exploitées par les « demoiselles du téléphone» a été </a:t>
            </a:r>
            <a:r>
              <a:rPr lang="fr-FR" altLang="fr-FR" sz="1000" dirty="0" err="1">
                <a:cs typeface="Times New Roman" panose="02020603050405020304" pitchFamily="18" charset="0"/>
              </a:rPr>
              <a:t>jusqu</a:t>
            </a:r>
            <a:r>
              <a:rPr lang="fr-FR" altLang="fr-FR" sz="1000" dirty="0">
                <a:cs typeface="Times New Roman" panose="02020603050405020304" pitchFamily="18" charset="0"/>
              </a:rPr>
              <a:t> ’à la fin des années 60 basée sur les technologies à relais et établissait une continuité physique entre circuit entrant et sortant (d ’où l ’expression </a:t>
            </a:r>
            <a:r>
              <a:rPr lang="fr-FR" altLang="fr-FR" sz="1000" b="1" dirty="0">
                <a:cs typeface="Times New Roman" panose="02020603050405020304" pitchFamily="18" charset="0"/>
              </a:rPr>
              <a:t>commutation de circuits</a:t>
            </a:r>
            <a:r>
              <a:rPr lang="fr-FR" altLang="fr-FR" sz="1000" dirty="0">
                <a:cs typeface="Times New Roman" panose="02020603050405020304" pitchFamily="18" charset="0"/>
              </a:rPr>
              <a:t>). </a:t>
            </a:r>
          </a:p>
          <a:p>
            <a:pPr lvl="1"/>
            <a:r>
              <a:rPr lang="fr-FR" altLang="fr-FR" sz="1000" dirty="0">
                <a:cs typeface="Times New Roman" panose="02020603050405020304" pitchFamily="18" charset="0"/>
              </a:rPr>
              <a:t>L’ </a:t>
            </a:r>
            <a:r>
              <a:rPr lang="fr-FR" altLang="fr-FR" sz="1000" dirty="0" err="1">
                <a:cs typeface="Times New Roman" panose="02020603050405020304" pitchFamily="18" charset="0"/>
              </a:rPr>
              <a:t>électronisation</a:t>
            </a:r>
            <a:r>
              <a:rPr lang="fr-FR" altLang="fr-FR" sz="1000" dirty="0">
                <a:cs typeface="Times New Roman" panose="02020603050405020304" pitchFamily="18" charset="0"/>
              </a:rPr>
              <a:t> de cette fonction s’est faite en plusieurs étapes à partir des années 70</a:t>
            </a:r>
          </a:p>
          <a:p>
            <a:pPr lvl="1"/>
            <a:r>
              <a:rPr lang="fr-FR" altLang="fr-FR" sz="1000" dirty="0">
                <a:cs typeface="Times New Roman" panose="02020603050405020304" pitchFamily="18" charset="0"/>
              </a:rPr>
              <a:t>L ’informatique a permis dans les années 80 l’introduction d ’une nouvelle classe d’applications plus sophistiquées utilisant largement les bases de données et autres outils logiciels. Il s ’agit des </a:t>
            </a:r>
            <a:r>
              <a:rPr lang="fr-FR" altLang="fr-FR" sz="1000" b="1" dirty="0">
                <a:cs typeface="Times New Roman" panose="02020603050405020304" pitchFamily="18" charset="0"/>
              </a:rPr>
              <a:t>réseaux intelligents (IN)</a:t>
            </a:r>
          </a:p>
          <a:p>
            <a:r>
              <a:rPr lang="fr-FR" altLang="fr-FR" sz="1000" b="1" dirty="0">
                <a:cs typeface="Times New Roman" panose="02020603050405020304" pitchFamily="18" charset="0"/>
              </a:rPr>
              <a:t>La filière informatique</a:t>
            </a:r>
          </a:p>
          <a:p>
            <a:pPr lvl="1"/>
            <a:r>
              <a:rPr lang="fr-FR" altLang="fr-FR" sz="1000" dirty="0">
                <a:cs typeface="Times New Roman" panose="02020603050405020304" pitchFamily="18" charset="0"/>
              </a:rPr>
              <a:t>L’informatique a en premier servi à automatiser les systèmes télégraphiques à bandes perforées en utilisant le mode dit de « </a:t>
            </a:r>
            <a:r>
              <a:rPr lang="fr-FR" altLang="fr-FR" sz="1000" b="1" dirty="0">
                <a:cs typeface="Times New Roman" panose="02020603050405020304" pitchFamily="18" charset="0"/>
              </a:rPr>
              <a:t>store and </a:t>
            </a:r>
            <a:r>
              <a:rPr lang="fr-FR" altLang="fr-FR" sz="1000" b="1" dirty="0" err="1">
                <a:cs typeface="Times New Roman" panose="02020603050405020304" pitchFamily="18" charset="0"/>
              </a:rPr>
              <a:t>forward</a:t>
            </a:r>
            <a:r>
              <a:rPr lang="fr-FR" altLang="fr-FR" sz="1000" dirty="0">
                <a:cs typeface="Times New Roman" panose="02020603050405020304" pitchFamily="18" charset="0"/>
              </a:rPr>
              <a:t> » consistant à recevoir un message, le mémoriser en mémoire, et le retransmettre.</a:t>
            </a:r>
          </a:p>
          <a:p>
            <a:pPr lvl="1"/>
            <a:r>
              <a:rPr lang="fr-FR" altLang="fr-FR" sz="1000" dirty="0">
                <a:cs typeface="Times New Roman" panose="02020603050405020304" pitchFamily="18" charset="0"/>
              </a:rPr>
              <a:t>La commutation par paquets a été inventée dans le cadre du projet ARPA </a:t>
            </a:r>
          </a:p>
          <a:p>
            <a:r>
              <a:rPr lang="fr-FR" altLang="fr-FR" sz="1000" b="1" dirty="0">
                <a:cs typeface="Times New Roman" panose="02020603050405020304" pitchFamily="18" charset="0"/>
              </a:rPr>
              <a:t>La synthèse actuelle</a:t>
            </a:r>
          </a:p>
          <a:p>
            <a:pPr lvl="1"/>
            <a:r>
              <a:rPr lang="fr-FR" altLang="fr-FR" sz="1000" dirty="0">
                <a:cs typeface="Times New Roman" panose="02020603050405020304" pitchFamily="18" charset="0"/>
              </a:rPr>
              <a:t>MPLS est l'héritier de 30 années d'innovation en </a:t>
            </a:r>
            <a:r>
              <a:rPr lang="fr-FR" altLang="fr-FR" sz="900" dirty="0">
                <a:cs typeface="Times New Roman" panose="02020603050405020304" pitchFamily="18" charset="0"/>
              </a:rPr>
              <a:t>é</a:t>
            </a:r>
            <a:r>
              <a:rPr lang="fr-FR" altLang="fr-FR" sz="1000" dirty="0">
                <a:cs typeface="Times New Roman" panose="02020603050405020304" pitchFamily="18" charset="0"/>
              </a:rPr>
              <a:t>tant une synthèse du meilleur des 2 filières de commutation par paquets.</a:t>
            </a:r>
          </a:p>
          <a:p>
            <a:pPr lvl="1"/>
            <a:r>
              <a:rPr lang="fr-FR" altLang="fr-FR" sz="1000" dirty="0">
                <a:cs typeface="Times New Roman" panose="02020603050405020304" pitchFamily="18" charset="0"/>
              </a:rPr>
              <a:t>Les r</a:t>
            </a:r>
            <a:r>
              <a:rPr lang="fr-FR" altLang="fr-FR" sz="900" dirty="0">
                <a:cs typeface="Times New Roman" panose="02020603050405020304" pitchFamily="18" charset="0"/>
              </a:rPr>
              <a:t>é</a:t>
            </a:r>
            <a:r>
              <a:rPr lang="fr-FR" altLang="fr-FR" sz="1000" dirty="0">
                <a:cs typeface="Times New Roman" panose="02020603050405020304" pitchFamily="18" charset="0"/>
              </a:rPr>
              <a:t>seaux publics suivront la même évolution: la technologie TDM actuelle sera progressivement remplacée par un service "IP+" inspiré de MPLS (futurs réseaux NGN).</a:t>
            </a:r>
          </a:p>
          <a:p>
            <a:pPr lvl="1"/>
            <a:r>
              <a:rPr lang="fr-FR" altLang="fr-FR" sz="1000" dirty="0">
                <a:cs typeface="Times New Roman" panose="02020603050405020304" pitchFamily="18" charset="0"/>
              </a:rPr>
              <a:t>On notera l’ATM, technologie développée dans les années 80 : elle était présentée par les </a:t>
            </a:r>
            <a:r>
              <a:rPr lang="fr-FR" altLang="fr-FR" sz="1000" dirty="0" err="1">
                <a:cs typeface="Times New Roman" panose="02020603050405020304" pitchFamily="18" charset="0"/>
              </a:rPr>
              <a:t>TELCO’s</a:t>
            </a:r>
            <a:r>
              <a:rPr lang="fr-FR" altLang="fr-FR" sz="1000" dirty="0">
                <a:cs typeface="Times New Roman" panose="02020603050405020304" pitchFamily="18" charset="0"/>
              </a:rPr>
              <a:t> comme le cœur des réseaux futurs. Elle a été balayée par l’IP et ses dérivés comme le MPLS. Supériorité technique ou victoire de CISCO sur l’industrie des télécom plus traditionnelle : le débat est ouvert.</a:t>
            </a:r>
          </a:p>
        </p:txBody>
      </p:sp>
    </p:spTree>
    <p:extLst>
      <p:ext uri="{BB962C8B-B14F-4D97-AF65-F5344CB8AC3E}">
        <p14:creationId xmlns:p14="http://schemas.microsoft.com/office/powerpoint/2010/main" val="3903194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RNIS fut l’aboutissement de la filière numérique en commutation de circuits.</a:t>
            </a:r>
            <a:endParaRPr lang="fr-FR" dirty="0"/>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20</a:t>
            </a:fld>
            <a:endParaRPr lang="fr-FR" altLang="fr-FR"/>
          </a:p>
        </p:txBody>
      </p:sp>
    </p:spTree>
    <p:extLst>
      <p:ext uri="{BB962C8B-B14F-4D97-AF65-F5344CB8AC3E}">
        <p14:creationId xmlns:p14="http://schemas.microsoft.com/office/powerpoint/2010/main" val="1041653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domaine où les milieux télécom ont innové par rapport à l’informatique, c’est la gestion de la</a:t>
            </a:r>
            <a:r>
              <a:rPr lang="fr-FR" baseline="0" dirty="0" smtClean="0"/>
              <a:t> mobilité</a:t>
            </a:r>
            <a:endParaRPr lang="fr-FR" dirty="0"/>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21</a:t>
            </a:fld>
            <a:endParaRPr lang="fr-FR" altLang="fr-FR"/>
          </a:p>
        </p:txBody>
      </p:sp>
    </p:spTree>
    <p:extLst>
      <p:ext uri="{BB962C8B-B14F-4D97-AF65-F5344CB8AC3E}">
        <p14:creationId xmlns:p14="http://schemas.microsoft.com/office/powerpoint/2010/main" val="4166592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22</a:t>
            </a:fld>
            <a:endParaRPr lang="fr-FR" altLang="fr-FR"/>
          </a:p>
        </p:txBody>
      </p:sp>
    </p:spTree>
    <p:extLst>
      <p:ext uri="{BB962C8B-B14F-4D97-AF65-F5344CB8AC3E}">
        <p14:creationId xmlns:p14="http://schemas.microsoft.com/office/powerpoint/2010/main" val="2406018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0826F-3EB0-44F8-96D9-3A8AFF68C2E5}" type="slidenum">
              <a:rPr lang="fr-FR" altLang="fr-FR"/>
              <a:pPr/>
              <a:t>23</a:t>
            </a:fld>
            <a:endParaRPr lang="fr-FR" altLang="fr-F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fr-FR" altLang="fr-FR" dirty="0" smtClean="0"/>
              <a:t>L’industrie des </a:t>
            </a:r>
            <a:r>
              <a:rPr lang="fr-FR" altLang="fr-FR" dirty="0" err="1" smtClean="0"/>
              <a:t>Telcom&amp;Informatique</a:t>
            </a:r>
            <a:r>
              <a:rPr lang="fr-FR" altLang="fr-FR" baseline="0" dirty="0" smtClean="0"/>
              <a:t> a subi depuis 50 ans une évolution darwinienne très rapide, avec une durée de vie courte</a:t>
            </a:r>
            <a:endParaRPr lang="fr-FR" altLang="fr-FR" dirty="0"/>
          </a:p>
        </p:txBody>
      </p:sp>
    </p:spTree>
    <p:extLst>
      <p:ext uri="{BB962C8B-B14F-4D97-AF65-F5344CB8AC3E}">
        <p14:creationId xmlns:p14="http://schemas.microsoft.com/office/powerpoint/2010/main" val="416860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0826F-3EB0-44F8-96D9-3A8AFF68C2E5}" type="slidenum">
              <a:rPr lang="fr-FR" altLang="fr-FR"/>
              <a:pPr/>
              <a:t>24</a:t>
            </a:fld>
            <a:endParaRPr lang="fr-FR" altLang="fr-F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fr-FR" altLang="fr-FR" dirty="0" smtClean="0"/>
              <a:t>Les deux visions extrêmes</a:t>
            </a:r>
            <a:r>
              <a:rPr lang="fr-FR" altLang="fr-FR" baseline="0" dirty="0" smtClean="0"/>
              <a:t> des réseaux numériques (filière télécom CC et filière informatique CP) sont en train de converger vers une technologie unique aussi bien pour les réseaux publics de télécom, les réseaux de diffusion audiovisuels et l’internet pour  l’informatique.</a:t>
            </a:r>
            <a:endParaRPr lang="fr-FR" altLang="fr-FR" dirty="0"/>
          </a:p>
        </p:txBody>
      </p:sp>
    </p:spTree>
    <p:extLst>
      <p:ext uri="{BB962C8B-B14F-4D97-AF65-F5344CB8AC3E}">
        <p14:creationId xmlns:p14="http://schemas.microsoft.com/office/powerpoint/2010/main" val="3814468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smtClean="0"/>
              <a:t>La vue indique les grandes ruptures qui</a:t>
            </a:r>
            <a:r>
              <a:rPr lang="fr-FR" sz="1400" baseline="0" dirty="0" smtClean="0"/>
              <a:t> sont à l’origine de la situation d’aujourd’hui.</a:t>
            </a:r>
          </a:p>
          <a:p>
            <a:r>
              <a:rPr lang="fr-FR" sz="1400" baseline="0" dirty="0" smtClean="0"/>
              <a:t>En fond, tout est dû à la techno (loi de Moore) sans qui n’existerait pas les PC, l’ADSL, le GPS, les </a:t>
            </a:r>
            <a:r>
              <a:rPr lang="fr-FR" sz="1400" baseline="0" dirty="0" err="1" smtClean="0"/>
              <a:t>SmartPhones</a:t>
            </a:r>
            <a:r>
              <a:rPr lang="fr-FR" sz="1400" baseline="0" dirty="0" smtClean="0"/>
              <a:t>. Et les grandes ruptures système et logiciels.</a:t>
            </a:r>
          </a:p>
          <a:p>
            <a:endParaRPr lang="fr-FR" sz="1400" dirty="0" smtClean="0"/>
          </a:p>
          <a:p>
            <a:r>
              <a:rPr lang="fr-FR" sz="1400" dirty="0" smtClean="0"/>
              <a:t>Il </a:t>
            </a:r>
            <a:r>
              <a:rPr lang="fr-FR" sz="1400" dirty="0"/>
              <a:t>s’agit ici de faire de la prévision rétroactive. Mes souvenirs me portent aussi bien chez Bull qu’aux télécom.</a:t>
            </a:r>
          </a:p>
          <a:p>
            <a:r>
              <a:rPr lang="fr-FR" sz="1400" dirty="0" smtClean="0"/>
              <a:t>Les </a:t>
            </a:r>
            <a:r>
              <a:rPr lang="fr-FR" sz="1400" dirty="0"/>
              <a:t>paysage de l’IT de 2015 résulte de plusieurs facteurs:</a:t>
            </a:r>
          </a:p>
          <a:p>
            <a:pPr marL="171437" indent="-171437">
              <a:buFont typeface="Arial" panose="020B0604020202020204" pitchFamily="34" charset="0"/>
              <a:buChar char="•"/>
            </a:pPr>
            <a:r>
              <a:rPr lang="fr-FR" sz="1400" dirty="0"/>
              <a:t>La technologie de base résumée par le mot « MOORE » qui a directement rendus possibles des innovations telles que le PC, le mobile, puis le smart phone, l’ADSL</a:t>
            </a:r>
          </a:p>
          <a:p>
            <a:pPr marL="171437" indent="-171437">
              <a:buFont typeface="Arial" panose="020B0604020202020204" pitchFamily="34" charset="0"/>
              <a:buChar char="•"/>
            </a:pPr>
            <a:r>
              <a:rPr lang="fr-FR" sz="1400" dirty="0"/>
              <a:t>Des innovations plus systémiques d’architecture (TCP/IP, WEB le système d’hypertexte distribué, etc.)</a:t>
            </a:r>
          </a:p>
          <a:p>
            <a:pPr marL="171437" indent="-171437">
              <a:buFont typeface="Arial" panose="020B0604020202020204" pitchFamily="34" charset="0"/>
              <a:buChar char="•"/>
            </a:pPr>
            <a:r>
              <a:rPr lang="fr-FR" sz="1400" dirty="0"/>
              <a:t>Des innovations de service style </a:t>
            </a:r>
            <a:r>
              <a:rPr lang="fr-FR" sz="1400" dirty="0" err="1"/>
              <a:t>start</a:t>
            </a:r>
            <a:r>
              <a:rPr lang="fr-FR" sz="1400" dirty="0"/>
              <a:t> up et orientées business (</a:t>
            </a:r>
            <a:r>
              <a:rPr lang="fr-FR" sz="1400" dirty="0" err="1"/>
              <a:t>google</a:t>
            </a:r>
            <a:r>
              <a:rPr lang="fr-FR" sz="1400" dirty="0"/>
              <a:t>, </a:t>
            </a:r>
            <a:r>
              <a:rPr lang="fr-FR" sz="1400" dirty="0" err="1"/>
              <a:t>facebook</a:t>
            </a:r>
            <a:r>
              <a:rPr lang="fr-FR" sz="1400" dirty="0"/>
              <a:t>, </a:t>
            </a:r>
            <a:r>
              <a:rPr lang="fr-FR" sz="1400" dirty="0" err="1"/>
              <a:t>etc</a:t>
            </a:r>
            <a:r>
              <a:rPr lang="fr-FR" sz="1400" dirty="0"/>
              <a:t>)</a:t>
            </a:r>
          </a:p>
          <a:p>
            <a:r>
              <a:rPr lang="fr-FR" sz="1400" dirty="0" smtClean="0"/>
              <a:t>Si </a:t>
            </a:r>
            <a:r>
              <a:rPr lang="fr-FR" sz="1400" dirty="0"/>
              <a:t>l’on se rappelle les prédictions des années 80 venant des milieux « </a:t>
            </a:r>
            <a:r>
              <a:rPr lang="fr-FR" sz="1400" dirty="0" err="1"/>
              <a:t>sachants</a:t>
            </a:r>
            <a:r>
              <a:rPr lang="fr-FR" sz="1400" dirty="0"/>
              <a:t> » informatiques ou télécom, peu de ce qui forme le paysage d’aujourd’hui avait été vu. Je me réfère aux études du CNET des années 80 (livre « Objectif </a:t>
            </a:r>
            <a:r>
              <a:rPr lang="fr-FR" sz="1400" dirty="0" err="1"/>
              <a:t>telecom</a:t>
            </a:r>
            <a:r>
              <a:rPr lang="fr-FR" sz="1400" dirty="0"/>
              <a:t> 2000 » ou aux visions stratégiques de Bull au début des années 90. Cependant, dans certains cas Bull avait des visionnaires: en définissant une nouvelle architecture (1989-1990) appelée « </a:t>
            </a:r>
            <a:r>
              <a:rPr lang="fr-FR" sz="1400" dirty="0" err="1"/>
              <a:t>purple</a:t>
            </a:r>
            <a:r>
              <a:rPr lang="fr-FR" sz="1400" dirty="0"/>
              <a:t> </a:t>
            </a:r>
            <a:r>
              <a:rPr lang="fr-FR" sz="1400" dirty="0" err="1"/>
              <a:t>way</a:t>
            </a:r>
            <a:r>
              <a:rPr lang="fr-FR" sz="1400" dirty="0"/>
              <a:t> » les architectes </a:t>
            </a:r>
            <a:r>
              <a:rPr lang="fr-FR" sz="1400" b="1" u="sng" dirty="0"/>
              <a:t>dont je n’étais pas </a:t>
            </a:r>
            <a:r>
              <a:rPr lang="fr-FR" sz="1400" dirty="0"/>
              <a:t>avaient rêvé d’un système que l’on retrouve aujourd’hui dans HADOOP, moteur du cloud.</a:t>
            </a:r>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25</a:t>
            </a:fld>
            <a:endParaRPr lang="fr-FR" altLang="fr-FR"/>
          </a:p>
        </p:txBody>
      </p:sp>
    </p:spTree>
    <p:extLst>
      <p:ext uri="{BB962C8B-B14F-4D97-AF65-F5344CB8AC3E}">
        <p14:creationId xmlns:p14="http://schemas.microsoft.com/office/powerpoint/2010/main" val="3082565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26</a:t>
            </a:fld>
            <a:endParaRPr lang="fr-FR" altLang="fr-FR"/>
          </a:p>
        </p:txBody>
      </p:sp>
    </p:spTree>
    <p:extLst>
      <p:ext uri="{BB962C8B-B14F-4D97-AF65-F5344CB8AC3E}">
        <p14:creationId xmlns:p14="http://schemas.microsoft.com/office/powerpoint/2010/main" val="79993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2500">
                <a:solidFill>
                  <a:schemeClr val="tx1"/>
                </a:solidFill>
                <a:latin typeface="Times New Roman" panose="02020603050405020304" pitchFamily="18" charset="0"/>
              </a:defRPr>
            </a:lvl1pPr>
            <a:lvl2pPr marL="766502" indent="-294808">
              <a:defRPr sz="2500">
                <a:solidFill>
                  <a:schemeClr val="tx1"/>
                </a:solidFill>
                <a:latin typeface="Times New Roman" panose="02020603050405020304" pitchFamily="18" charset="0"/>
              </a:defRPr>
            </a:lvl2pPr>
            <a:lvl3pPr marL="1179233" indent="-235847">
              <a:defRPr sz="2500">
                <a:solidFill>
                  <a:schemeClr val="tx1"/>
                </a:solidFill>
                <a:latin typeface="Times New Roman" panose="02020603050405020304" pitchFamily="18" charset="0"/>
              </a:defRPr>
            </a:lvl3pPr>
            <a:lvl4pPr marL="1650926" indent="-235847">
              <a:defRPr sz="2500">
                <a:solidFill>
                  <a:schemeClr val="tx1"/>
                </a:solidFill>
                <a:latin typeface="Times New Roman" panose="02020603050405020304" pitchFamily="18" charset="0"/>
              </a:defRPr>
            </a:lvl4pPr>
            <a:lvl5pPr marL="2122620" indent="-235847">
              <a:defRPr sz="2500">
                <a:solidFill>
                  <a:schemeClr val="tx1"/>
                </a:solidFill>
                <a:latin typeface="Times New Roman" panose="02020603050405020304" pitchFamily="18" charset="0"/>
              </a:defRPr>
            </a:lvl5pPr>
            <a:lvl6pPr marL="2594313" indent="-235847" eaLnBrk="0" fontAlgn="base" hangingPunct="0">
              <a:spcBef>
                <a:spcPct val="0"/>
              </a:spcBef>
              <a:spcAft>
                <a:spcPct val="0"/>
              </a:spcAft>
              <a:defRPr sz="2500">
                <a:solidFill>
                  <a:schemeClr val="tx1"/>
                </a:solidFill>
                <a:latin typeface="Times New Roman" panose="02020603050405020304" pitchFamily="18" charset="0"/>
              </a:defRPr>
            </a:lvl6pPr>
            <a:lvl7pPr marL="3066006" indent="-235847" eaLnBrk="0" fontAlgn="base" hangingPunct="0">
              <a:spcBef>
                <a:spcPct val="0"/>
              </a:spcBef>
              <a:spcAft>
                <a:spcPct val="0"/>
              </a:spcAft>
              <a:defRPr sz="2500">
                <a:solidFill>
                  <a:schemeClr val="tx1"/>
                </a:solidFill>
                <a:latin typeface="Times New Roman" panose="02020603050405020304" pitchFamily="18" charset="0"/>
              </a:defRPr>
            </a:lvl7pPr>
            <a:lvl8pPr marL="3537699" indent="-235847" eaLnBrk="0" fontAlgn="base" hangingPunct="0">
              <a:spcBef>
                <a:spcPct val="0"/>
              </a:spcBef>
              <a:spcAft>
                <a:spcPct val="0"/>
              </a:spcAft>
              <a:defRPr sz="2500">
                <a:solidFill>
                  <a:schemeClr val="tx1"/>
                </a:solidFill>
                <a:latin typeface="Times New Roman" panose="02020603050405020304" pitchFamily="18" charset="0"/>
              </a:defRPr>
            </a:lvl8pPr>
            <a:lvl9pPr marL="4009393" indent="-235847" eaLnBrk="0" fontAlgn="base" hangingPunct="0">
              <a:spcBef>
                <a:spcPct val="0"/>
              </a:spcBef>
              <a:spcAft>
                <a:spcPct val="0"/>
              </a:spcAft>
              <a:defRPr sz="2500">
                <a:solidFill>
                  <a:schemeClr val="tx1"/>
                </a:solidFill>
                <a:latin typeface="Times New Roman" panose="02020603050405020304" pitchFamily="18" charset="0"/>
              </a:defRPr>
            </a:lvl9pPr>
          </a:lstStyle>
          <a:p>
            <a:fld id="{21A9D0C3-E159-4C95-8E21-E22734E8AF4B}" type="slidenum">
              <a:rPr lang="fr-FR" altLang="fr-FR" sz="1200"/>
              <a:pPr/>
              <a:t>3</a:t>
            </a:fld>
            <a:endParaRPr lang="fr-FR" altLang="fr-FR" sz="1200"/>
          </a:p>
        </p:txBody>
      </p:sp>
      <p:sp>
        <p:nvSpPr>
          <p:cNvPr id="121859" name="Rectangle 2"/>
          <p:cNvSpPr>
            <a:spLocks noGrp="1" noRot="1" noChangeAspect="1" noChangeArrowheads="1" noTextEdit="1"/>
          </p:cNvSpPr>
          <p:nvPr>
            <p:ph type="sldImg"/>
          </p:nvPr>
        </p:nvSpPr>
        <p:spPr>
          <a:xfrm>
            <a:off x="949325" y="781050"/>
            <a:ext cx="5203825" cy="3903663"/>
          </a:xfrm>
          <a:ln/>
        </p:spPr>
      </p:sp>
      <p:sp>
        <p:nvSpPr>
          <p:cNvPr id="121860" name="Rectangle 3"/>
          <p:cNvSpPr>
            <a:spLocks noGrp="1" noChangeArrowheads="1"/>
          </p:cNvSpPr>
          <p:nvPr>
            <p:ph type="body" idx="1"/>
          </p:nvPr>
        </p:nvSpPr>
        <p:spPr>
          <a:xfrm>
            <a:off x="792453" y="5056634"/>
            <a:ext cx="5667184" cy="4750775"/>
          </a:xfrm>
          <a:noFill/>
        </p:spPr>
        <p:txBody>
          <a:bodyPr/>
          <a:lstStyle/>
          <a:p>
            <a:r>
              <a:rPr lang="fr-FR" altLang="fr-FR" sz="1000" dirty="0" smtClean="0">
                <a:cs typeface="Times New Roman" panose="02020603050405020304" pitchFamily="18" charset="0"/>
              </a:rPr>
              <a:t>Nous examinerons</a:t>
            </a:r>
            <a:r>
              <a:rPr lang="fr-FR" altLang="fr-FR" sz="1000" baseline="0" dirty="0" smtClean="0">
                <a:cs typeface="Times New Roman" panose="02020603050405020304" pitchFamily="18" charset="0"/>
              </a:rPr>
              <a:t> essentiellement la période 70/80 (rond rouge)</a:t>
            </a:r>
            <a:endParaRPr lang="fr-FR" altLang="fr-FR" sz="1000" dirty="0">
              <a:cs typeface="Times New Roman" panose="02020603050405020304" pitchFamily="18" charset="0"/>
            </a:endParaRPr>
          </a:p>
        </p:txBody>
      </p:sp>
    </p:spTree>
    <p:extLst>
      <p:ext uri="{BB962C8B-B14F-4D97-AF65-F5344CB8AC3E}">
        <p14:creationId xmlns:p14="http://schemas.microsoft.com/office/powerpoint/2010/main" val="304604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AB880-B28F-4CCB-A511-A0B1D07C5E83}" type="slidenum">
              <a:rPr lang="fr-FR" altLang="fr-FR"/>
              <a:pPr/>
              <a:t>4</a:t>
            </a:fld>
            <a:endParaRPr lang="fr-FR" altLang="fr-F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31217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5</a:t>
            </a:fld>
            <a:endParaRPr lang="fr-FR" altLang="fr-FR"/>
          </a:p>
        </p:txBody>
      </p:sp>
    </p:spTree>
    <p:extLst>
      <p:ext uri="{BB962C8B-B14F-4D97-AF65-F5344CB8AC3E}">
        <p14:creationId xmlns:p14="http://schemas.microsoft.com/office/powerpoint/2010/main" val="8095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6</a:t>
            </a:fld>
            <a:endParaRPr lang="fr-FR" altLang="fr-FR"/>
          </a:p>
        </p:txBody>
      </p:sp>
    </p:spTree>
    <p:extLst>
      <p:ext uri="{BB962C8B-B14F-4D97-AF65-F5344CB8AC3E}">
        <p14:creationId xmlns:p14="http://schemas.microsoft.com/office/powerpoint/2010/main" val="376666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7</a:t>
            </a:fld>
            <a:endParaRPr lang="fr-FR" altLang="fr-FR"/>
          </a:p>
        </p:txBody>
      </p:sp>
    </p:spTree>
    <p:extLst>
      <p:ext uri="{BB962C8B-B14F-4D97-AF65-F5344CB8AC3E}">
        <p14:creationId xmlns:p14="http://schemas.microsoft.com/office/powerpoint/2010/main" val="211191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5B4109-FB88-4D48-9D55-66EFB3AA67B4}" type="slidenum">
              <a:rPr lang="fr-FR" altLang="fr-FR" smtClean="0"/>
              <a:pPr/>
              <a:t>8</a:t>
            </a:fld>
            <a:endParaRPr lang="fr-FR" altLang="fr-FR"/>
          </a:p>
        </p:txBody>
      </p:sp>
    </p:spTree>
    <p:extLst>
      <p:ext uri="{BB962C8B-B14F-4D97-AF65-F5344CB8AC3E}">
        <p14:creationId xmlns:p14="http://schemas.microsoft.com/office/powerpoint/2010/main" val="76488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0826F-3EB0-44F8-96D9-3A8AFF68C2E5}" type="slidenum">
              <a:rPr lang="fr-FR" altLang="fr-FR"/>
              <a:pPr/>
              <a:t>9</a:t>
            </a:fld>
            <a:endParaRPr lang="fr-FR" altLang="fr-F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268341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Tree>
    <p:extLst>
      <p:ext uri="{BB962C8B-B14F-4D97-AF65-F5344CB8AC3E}">
        <p14:creationId xmlns:p14="http://schemas.microsoft.com/office/powerpoint/2010/main" val="301755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08538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600"/>
            <a:ext cx="2057400" cy="61722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28600"/>
            <a:ext cx="6019800" cy="6172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6535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5040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Tree>
    <p:extLst>
      <p:ext uri="{BB962C8B-B14F-4D97-AF65-F5344CB8AC3E}">
        <p14:creationId xmlns:p14="http://schemas.microsoft.com/office/powerpoint/2010/main" val="402930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219200"/>
            <a:ext cx="4038600" cy="5181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19200"/>
            <a:ext cx="4038600" cy="5181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1488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9623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75649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69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3377614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375239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bwMode="auto">
          <a:xfrm>
            <a:off x="4572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a:t>
            </a:r>
          </a:p>
        </p:txBody>
      </p:sp>
      <p:sp>
        <p:nvSpPr>
          <p:cNvPr id="5124" name="Rectangle 4"/>
          <p:cNvSpPr>
            <a:spLocks noGrp="1" noChangeArrowheads="1"/>
          </p:cNvSpPr>
          <p:nvPr>
            <p:ph type="body" idx="1"/>
          </p:nvPr>
        </p:nvSpPr>
        <p:spPr bwMode="auto">
          <a:xfrm>
            <a:off x="457200" y="1219200"/>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5199" name="Text Box 79"/>
          <p:cNvSpPr txBox="1">
            <a:spLocks noChangeArrowheads="1"/>
          </p:cNvSpPr>
          <p:nvPr/>
        </p:nvSpPr>
        <p:spPr bwMode="auto">
          <a:xfrm>
            <a:off x="481013" y="6430963"/>
            <a:ext cx="2058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200" dirty="0">
                <a:latin typeface="Arial" panose="020B0604020202020204" pitchFamily="34" charset="0"/>
              </a:rPr>
              <a:t>Philippe Picard, </a:t>
            </a:r>
            <a:r>
              <a:rPr lang="fr-FR" altLang="fr-FR" sz="1200" dirty="0" smtClean="0">
                <a:latin typeface="Arial" panose="020B0604020202020204" pitchFamily="34" charset="0"/>
              </a:rPr>
              <a:t>15/10/2015</a:t>
            </a:r>
            <a:endParaRPr lang="fr-FR" altLang="fr-FR" sz="1200" dirty="0">
              <a:latin typeface="Arial" panose="020B0604020202020204" pitchFamily="34" charset="0"/>
            </a:endParaRPr>
          </a:p>
        </p:txBody>
      </p:sp>
      <p:sp>
        <p:nvSpPr>
          <p:cNvPr id="5200" name="Text Box 80"/>
          <p:cNvSpPr txBox="1">
            <a:spLocks noChangeArrowheads="1"/>
          </p:cNvSpPr>
          <p:nvPr userDrawn="1"/>
        </p:nvSpPr>
        <p:spPr bwMode="auto">
          <a:xfrm>
            <a:off x="7813675" y="6473825"/>
            <a:ext cx="862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200" b="1">
                <a:latin typeface="Arial" panose="020B0604020202020204" pitchFamily="34" charset="0"/>
              </a:rPr>
              <a:t>Page </a:t>
            </a:r>
            <a:fld id="{B1D3A88F-121B-4C1C-8D56-B29D2F6A3BD5}" type="slidenum">
              <a:rPr lang="fr-FR" altLang="fr-FR" sz="1200" b="1">
                <a:latin typeface="Arial" panose="020B0604020202020204" pitchFamily="34" charset="0"/>
              </a:rPr>
              <a:pPr/>
              <a:t>‹N°›</a:t>
            </a:fld>
            <a:endParaRPr lang="fr-FR" altLang="fr-FR" sz="1200" b="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lnSpc>
          <a:spcPct val="95000"/>
        </a:lnSpc>
        <a:spcBef>
          <a:spcPct val="0"/>
        </a:spcBef>
        <a:spcAft>
          <a:spcPct val="0"/>
        </a:spcAft>
        <a:defRPr sz="4000" kern="1200">
          <a:solidFill>
            <a:schemeClr val="tx1"/>
          </a:solidFill>
          <a:latin typeface="+mj-lt"/>
          <a:ea typeface="+mj-ea"/>
          <a:cs typeface="+mj-cs"/>
        </a:defRPr>
      </a:lvl1pPr>
      <a:lvl2pPr algn="l" rtl="0" eaLnBrk="0" fontAlgn="base" hangingPunct="0">
        <a:lnSpc>
          <a:spcPct val="95000"/>
        </a:lnSpc>
        <a:spcBef>
          <a:spcPct val="0"/>
        </a:spcBef>
        <a:spcAft>
          <a:spcPct val="0"/>
        </a:spcAft>
        <a:defRPr sz="4000">
          <a:solidFill>
            <a:schemeClr val="tx1"/>
          </a:solidFill>
          <a:latin typeface="Impact" panose="020B0806030902050204" pitchFamily="34" charset="0"/>
        </a:defRPr>
      </a:lvl2pPr>
      <a:lvl3pPr algn="l" rtl="0" eaLnBrk="0" fontAlgn="base" hangingPunct="0">
        <a:lnSpc>
          <a:spcPct val="95000"/>
        </a:lnSpc>
        <a:spcBef>
          <a:spcPct val="0"/>
        </a:spcBef>
        <a:spcAft>
          <a:spcPct val="0"/>
        </a:spcAft>
        <a:defRPr sz="4000">
          <a:solidFill>
            <a:schemeClr val="tx1"/>
          </a:solidFill>
          <a:latin typeface="Impact" panose="020B0806030902050204" pitchFamily="34" charset="0"/>
        </a:defRPr>
      </a:lvl3pPr>
      <a:lvl4pPr algn="l" rtl="0" eaLnBrk="0" fontAlgn="base" hangingPunct="0">
        <a:lnSpc>
          <a:spcPct val="95000"/>
        </a:lnSpc>
        <a:spcBef>
          <a:spcPct val="0"/>
        </a:spcBef>
        <a:spcAft>
          <a:spcPct val="0"/>
        </a:spcAft>
        <a:defRPr sz="4000">
          <a:solidFill>
            <a:schemeClr val="tx1"/>
          </a:solidFill>
          <a:latin typeface="Impact" panose="020B0806030902050204" pitchFamily="34" charset="0"/>
        </a:defRPr>
      </a:lvl4pPr>
      <a:lvl5pPr algn="l" rtl="0" eaLnBrk="0" fontAlgn="base" hangingPunct="0">
        <a:lnSpc>
          <a:spcPct val="95000"/>
        </a:lnSpc>
        <a:spcBef>
          <a:spcPct val="0"/>
        </a:spcBef>
        <a:spcAft>
          <a:spcPct val="0"/>
        </a:spcAft>
        <a:defRPr sz="4000">
          <a:solidFill>
            <a:schemeClr val="tx1"/>
          </a:solidFill>
          <a:latin typeface="Impact" panose="020B0806030902050204" pitchFamily="34" charset="0"/>
        </a:defRPr>
      </a:lvl5pPr>
      <a:lvl6pPr marL="457200" algn="l" rtl="0" eaLnBrk="0" fontAlgn="base" hangingPunct="0">
        <a:lnSpc>
          <a:spcPct val="95000"/>
        </a:lnSpc>
        <a:spcBef>
          <a:spcPct val="0"/>
        </a:spcBef>
        <a:spcAft>
          <a:spcPct val="0"/>
        </a:spcAft>
        <a:defRPr sz="4000">
          <a:solidFill>
            <a:schemeClr val="tx1"/>
          </a:solidFill>
          <a:latin typeface="Impact" panose="020B0806030902050204" pitchFamily="34" charset="0"/>
        </a:defRPr>
      </a:lvl6pPr>
      <a:lvl7pPr marL="914400" algn="l" rtl="0" eaLnBrk="0" fontAlgn="base" hangingPunct="0">
        <a:lnSpc>
          <a:spcPct val="95000"/>
        </a:lnSpc>
        <a:spcBef>
          <a:spcPct val="0"/>
        </a:spcBef>
        <a:spcAft>
          <a:spcPct val="0"/>
        </a:spcAft>
        <a:defRPr sz="4000">
          <a:solidFill>
            <a:schemeClr val="tx1"/>
          </a:solidFill>
          <a:latin typeface="Impact" panose="020B0806030902050204" pitchFamily="34" charset="0"/>
        </a:defRPr>
      </a:lvl7pPr>
      <a:lvl8pPr marL="1371600" algn="l" rtl="0" eaLnBrk="0" fontAlgn="base" hangingPunct="0">
        <a:lnSpc>
          <a:spcPct val="95000"/>
        </a:lnSpc>
        <a:spcBef>
          <a:spcPct val="0"/>
        </a:spcBef>
        <a:spcAft>
          <a:spcPct val="0"/>
        </a:spcAft>
        <a:defRPr sz="4000">
          <a:solidFill>
            <a:schemeClr val="tx1"/>
          </a:solidFill>
          <a:latin typeface="Impact" panose="020B0806030902050204" pitchFamily="34" charset="0"/>
        </a:defRPr>
      </a:lvl8pPr>
      <a:lvl9pPr marL="1828800" algn="l" rtl="0" eaLnBrk="0" fontAlgn="base" hangingPunct="0">
        <a:lnSpc>
          <a:spcPct val="95000"/>
        </a:lnSpc>
        <a:spcBef>
          <a:spcPct val="0"/>
        </a:spcBef>
        <a:spcAft>
          <a:spcPct val="0"/>
        </a:spcAft>
        <a:defRPr sz="4000">
          <a:solidFill>
            <a:schemeClr val="tx1"/>
          </a:solidFill>
          <a:latin typeface="Impact" panose="020B0806030902050204" pitchFamily="34" charset="0"/>
        </a:defRPr>
      </a:lvl9pPr>
    </p:titleStyle>
    <p:bodyStyle>
      <a:lvl1pPr marL="381000" indent="-381000" algn="l" rtl="0" eaLnBrk="0" fontAlgn="base" hangingPunct="0">
        <a:spcBef>
          <a:spcPct val="0"/>
        </a:spcBef>
        <a:spcAft>
          <a:spcPct val="20000"/>
        </a:spcAft>
        <a:buClr>
          <a:srgbClr val="FF9900"/>
        </a:buClr>
        <a:buFont typeface="Wingdings" panose="05000000000000000000" pitchFamily="2" charset="2"/>
        <a:buChar char="n"/>
        <a:defRPr sz="3200" b="1" kern="1200">
          <a:solidFill>
            <a:schemeClr val="tx1"/>
          </a:solidFill>
          <a:latin typeface="+mn-lt"/>
          <a:ea typeface="+mn-ea"/>
          <a:cs typeface="+mn-cs"/>
        </a:defRPr>
      </a:lvl1pPr>
      <a:lvl2pPr marL="1047750" indent="-381000" algn="l" rtl="0" eaLnBrk="0" fontAlgn="base" hangingPunct="0">
        <a:spcBef>
          <a:spcPct val="0"/>
        </a:spcBef>
        <a:spcAft>
          <a:spcPct val="20000"/>
        </a:spcAft>
        <a:buClr>
          <a:srgbClr val="FFFF00"/>
        </a:buClr>
        <a:buFont typeface="Wingdings" panose="05000000000000000000" pitchFamily="2" charset="2"/>
        <a:buChar char="n"/>
        <a:defRPr sz="2800" b="1" kern="1200">
          <a:solidFill>
            <a:schemeClr val="tx1"/>
          </a:solidFill>
          <a:latin typeface="+mn-lt"/>
          <a:ea typeface="+mn-ea"/>
          <a:cs typeface="+mn-cs"/>
        </a:defRPr>
      </a:lvl2pPr>
      <a:lvl3pPr marL="1524000" indent="-285750" algn="l" rtl="0" eaLnBrk="0" fontAlgn="base" hangingPunct="0">
        <a:spcBef>
          <a:spcPct val="0"/>
        </a:spcBef>
        <a:spcAft>
          <a:spcPct val="20000"/>
        </a:spcAft>
        <a:buClr>
          <a:schemeClr val="accent1"/>
        </a:buClr>
        <a:buFont typeface="Wingdings" panose="05000000000000000000" pitchFamily="2" charset="2"/>
        <a:buChar char="n"/>
        <a:defRPr sz="2400" b="1" kern="1200">
          <a:solidFill>
            <a:schemeClr val="tx1"/>
          </a:solidFill>
          <a:latin typeface="+mn-lt"/>
          <a:ea typeface="+mn-ea"/>
          <a:cs typeface="+mn-cs"/>
        </a:defRPr>
      </a:lvl3pPr>
      <a:lvl4pPr marL="2000250" indent="-285750" algn="l" rtl="0" eaLnBrk="0" fontAlgn="base" hangingPunct="0">
        <a:spcBef>
          <a:spcPct val="0"/>
        </a:spcBef>
        <a:spcAft>
          <a:spcPct val="20000"/>
        </a:spcAft>
        <a:buClr>
          <a:srgbClr val="00FFFF"/>
        </a:buClr>
        <a:buFont typeface="Wingdings" panose="05000000000000000000" pitchFamily="2" charset="2"/>
        <a:buChar char="n"/>
        <a:defRPr sz="2000" b="1" kern="1200">
          <a:solidFill>
            <a:schemeClr val="tx1"/>
          </a:solidFill>
          <a:latin typeface="+mn-lt"/>
          <a:ea typeface="+mn-ea"/>
          <a:cs typeface="+mn-cs"/>
        </a:defRPr>
      </a:lvl4pPr>
      <a:lvl5pPr marL="2476500" indent="-285750" algn="l" rtl="0" eaLnBrk="0" fontAlgn="base" hangingPunct="0">
        <a:spcBef>
          <a:spcPct val="0"/>
        </a:spcBef>
        <a:spcAft>
          <a:spcPct val="20000"/>
        </a:spcAft>
        <a:buClr>
          <a:srgbClr val="FF0000"/>
        </a:buClr>
        <a:buFont typeface="Wingdings" panose="05000000000000000000" pitchFamily="2" charset="2"/>
        <a:buChar char="n"/>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Réseaux numériques des années 70/80</a:t>
            </a:r>
            <a:endParaRPr lang="fr-FR" sz="3600" dirty="0"/>
          </a:p>
        </p:txBody>
      </p:sp>
      <p:sp>
        <p:nvSpPr>
          <p:cNvPr id="3" name="Espace réservé du contenu 2"/>
          <p:cNvSpPr>
            <a:spLocks noGrp="1"/>
          </p:cNvSpPr>
          <p:nvPr>
            <p:ph idx="1"/>
          </p:nvPr>
        </p:nvSpPr>
        <p:spPr/>
        <p:txBody>
          <a:bodyPr/>
          <a:lstStyle/>
          <a:p>
            <a:r>
              <a:rPr lang="fr-FR" sz="2400" dirty="0" smtClean="0"/>
              <a:t>Introduction: évolution des technologies</a:t>
            </a:r>
          </a:p>
          <a:p>
            <a:r>
              <a:rPr lang="fr-FR" sz="2400" dirty="0" smtClean="0"/>
              <a:t>La préhistoire</a:t>
            </a:r>
          </a:p>
          <a:p>
            <a:r>
              <a:rPr lang="fr-FR" sz="2400" dirty="0" smtClean="0"/>
              <a:t>Gestation des futurs réseaux, la rencontre agitée de deux cultures:</a:t>
            </a:r>
          </a:p>
          <a:p>
            <a:pPr lvl="1"/>
            <a:r>
              <a:rPr lang="fr-FR" sz="2000" dirty="0" smtClean="0"/>
              <a:t>Etudes initiales: HERMES, Rapport CRI</a:t>
            </a:r>
          </a:p>
          <a:p>
            <a:pPr lvl="1"/>
            <a:r>
              <a:rPr lang="fr-FR" sz="2000" dirty="0" smtClean="0"/>
              <a:t>L’empannage télécom</a:t>
            </a:r>
          </a:p>
          <a:p>
            <a:pPr lvl="1"/>
            <a:r>
              <a:rPr lang="fr-FR" sz="2000" dirty="0" smtClean="0"/>
              <a:t>Deux projets et deux cultures</a:t>
            </a:r>
          </a:p>
          <a:p>
            <a:pPr lvl="1"/>
            <a:r>
              <a:rPr lang="fr-FR" sz="2000" dirty="0" smtClean="0"/>
              <a:t>Les acteurs: équipes, industrie, politique</a:t>
            </a:r>
          </a:p>
          <a:p>
            <a:r>
              <a:rPr lang="fr-FR" sz="2400" dirty="0" smtClean="0"/>
              <a:t>Le RNIS, aboutissement d’une culture</a:t>
            </a:r>
          </a:p>
          <a:p>
            <a:r>
              <a:rPr lang="fr-FR" sz="2400" dirty="0" smtClean="0"/>
              <a:t>40 ans après: évolution darwinienne </a:t>
            </a:r>
          </a:p>
          <a:p>
            <a:endParaRPr lang="fr-FR" sz="2400" dirty="0"/>
          </a:p>
        </p:txBody>
      </p:sp>
    </p:spTree>
    <p:extLst>
      <p:ext uri="{BB962C8B-B14F-4D97-AF65-F5344CB8AC3E}">
        <p14:creationId xmlns:p14="http://schemas.microsoft.com/office/powerpoint/2010/main" val="687674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Les raisons de l’empannage CC-&gt;CP</a:t>
            </a:r>
            <a:endParaRPr lang="fr-FR" dirty="0"/>
          </a:p>
        </p:txBody>
      </p:sp>
      <p:sp>
        <p:nvSpPr>
          <p:cNvPr id="4" name="Espace réservé du contenu 3"/>
          <p:cNvSpPr>
            <a:spLocks noGrp="1"/>
          </p:cNvSpPr>
          <p:nvPr>
            <p:ph idx="1"/>
          </p:nvPr>
        </p:nvSpPr>
        <p:spPr/>
        <p:txBody>
          <a:bodyPr/>
          <a:lstStyle/>
          <a:p>
            <a:pPr marL="381000" lvl="1">
              <a:buClr>
                <a:srgbClr val="FF9900"/>
              </a:buClr>
            </a:pPr>
            <a:r>
              <a:rPr lang="fr-FR" sz="2800" dirty="0" smtClean="0"/>
              <a:t>L’avancement de la R&amp;D informatique: </a:t>
            </a:r>
            <a:r>
              <a:rPr lang="fr-FR" sz="2400" dirty="0" smtClean="0"/>
              <a:t>ARPA</a:t>
            </a:r>
            <a:r>
              <a:rPr lang="fr-FR" sz="2400" dirty="0"/>
              <a:t>, </a:t>
            </a:r>
            <a:r>
              <a:rPr lang="fr-FR" sz="2400" dirty="0" smtClean="0"/>
              <a:t>CYCLADES, etc.. </a:t>
            </a:r>
            <a:endParaRPr lang="fr-FR" sz="2400" dirty="0"/>
          </a:p>
          <a:p>
            <a:r>
              <a:rPr lang="fr-FR" sz="2800" dirty="0" smtClean="0"/>
              <a:t>Les besoins latents du marché orientés CP:</a:t>
            </a:r>
          </a:p>
          <a:p>
            <a:pPr lvl="1"/>
            <a:r>
              <a:rPr lang="fr-FR" sz="2400" dirty="0" smtClean="0"/>
              <a:t>Grands réseaux collectifs (SITA, CTNE, TYMSHARE, etc.) déjà en mode CP</a:t>
            </a:r>
          </a:p>
          <a:p>
            <a:pPr lvl="1"/>
            <a:r>
              <a:rPr lang="fr-FR" sz="2400" dirty="0" smtClean="0"/>
              <a:t>UE: projet </a:t>
            </a:r>
            <a:r>
              <a:rPr lang="fr-FR" sz="2400" dirty="0" err="1" smtClean="0"/>
              <a:t>Euronet</a:t>
            </a:r>
            <a:endParaRPr lang="fr-FR" sz="2400" dirty="0" smtClean="0"/>
          </a:p>
          <a:p>
            <a:pPr lvl="1"/>
            <a:r>
              <a:rPr lang="fr-FR" sz="2400" dirty="0"/>
              <a:t>I</a:t>
            </a:r>
            <a:r>
              <a:rPr lang="fr-FR" sz="2400" dirty="0" smtClean="0"/>
              <a:t>nitiative grands utilisateurs (GERCIP)</a:t>
            </a:r>
          </a:p>
          <a:p>
            <a:pPr marL="381000" lvl="1">
              <a:buClr>
                <a:srgbClr val="FF9900"/>
              </a:buClr>
            </a:pPr>
            <a:r>
              <a:rPr lang="fr-FR" sz="2800" dirty="0" smtClean="0"/>
              <a:t>La CC pour l’informatique: </a:t>
            </a:r>
            <a:r>
              <a:rPr lang="fr-FR" sz="2800" dirty="0" smtClean="0">
                <a:solidFill>
                  <a:srgbClr val="FF0000"/>
                </a:solidFill>
              </a:rPr>
              <a:t>une fausse bonne idée?</a:t>
            </a:r>
            <a:r>
              <a:rPr lang="fr-FR" dirty="0">
                <a:solidFill>
                  <a:srgbClr val="FF0000"/>
                </a:solidFill>
              </a:rPr>
              <a:t> </a:t>
            </a:r>
            <a:r>
              <a:rPr lang="fr-FR" dirty="0" smtClean="0"/>
              <a:t>En fait le meilleur de la CC fut seulement </a:t>
            </a:r>
            <a:r>
              <a:rPr lang="fr-FR" dirty="0"/>
              <a:t>atteint 15 ans </a:t>
            </a:r>
            <a:r>
              <a:rPr lang="fr-FR" dirty="0" smtClean="0"/>
              <a:t>après avec le </a:t>
            </a:r>
            <a:r>
              <a:rPr lang="fr-FR" dirty="0" smtClean="0">
                <a:solidFill>
                  <a:schemeClr val="accent2"/>
                </a:solidFill>
              </a:rPr>
              <a:t>RNIS </a:t>
            </a:r>
            <a:r>
              <a:rPr lang="fr-FR" dirty="0" smtClean="0"/>
              <a:t>ouvert en France vers 1986</a:t>
            </a:r>
            <a:endParaRPr lang="fr-FR" sz="2800" dirty="0" smtClean="0"/>
          </a:p>
          <a:p>
            <a:pPr lvl="1"/>
            <a:endParaRPr lang="fr-FR" dirty="0" smtClean="0"/>
          </a:p>
          <a:p>
            <a:pPr lvl="1"/>
            <a:endParaRPr lang="fr-FR" dirty="0" smtClean="0"/>
          </a:p>
          <a:p>
            <a:pPr lvl="1"/>
            <a:endParaRPr lang="fr-FR" dirty="0"/>
          </a:p>
        </p:txBody>
      </p:sp>
    </p:spTree>
    <p:extLst>
      <p:ext uri="{BB962C8B-B14F-4D97-AF65-F5344CB8AC3E}">
        <p14:creationId xmlns:p14="http://schemas.microsoft.com/office/powerpoint/2010/main" val="3637099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t>
            </a:r>
            <a:r>
              <a:rPr lang="fr-FR" dirty="0" err="1" smtClean="0"/>
              <a:t>TELCO’s</a:t>
            </a:r>
            <a:r>
              <a:rPr lang="fr-FR" dirty="0" smtClean="0"/>
              <a:t> et la CP vers 1974</a:t>
            </a:r>
            <a:endParaRPr lang="fr-FR" dirty="0"/>
          </a:p>
        </p:txBody>
      </p:sp>
      <p:sp>
        <p:nvSpPr>
          <p:cNvPr id="3" name="Espace réservé du contenu 2"/>
          <p:cNvSpPr>
            <a:spLocks noGrp="1"/>
          </p:cNvSpPr>
          <p:nvPr>
            <p:ph idx="1"/>
          </p:nvPr>
        </p:nvSpPr>
        <p:spPr>
          <a:xfrm>
            <a:off x="457200" y="980728"/>
            <a:ext cx="8229600" cy="5181600"/>
          </a:xfrm>
        </p:spPr>
        <p:txBody>
          <a:bodyPr/>
          <a:lstStyle/>
          <a:p>
            <a:r>
              <a:rPr lang="fr-FR" sz="2800" dirty="0" smtClean="0"/>
              <a:t>Europe </a:t>
            </a:r>
          </a:p>
          <a:p>
            <a:pPr lvl="1"/>
            <a:r>
              <a:rPr lang="fr-FR" sz="2000" dirty="0" smtClean="0"/>
              <a:t>Majorité des acteurs PTT européens non décidés et encore en majorité avec une vision CC</a:t>
            </a:r>
          </a:p>
          <a:p>
            <a:pPr lvl="1"/>
            <a:r>
              <a:rPr lang="fr-FR" sz="2000" dirty="0" smtClean="0"/>
              <a:t>Un </a:t>
            </a:r>
            <a:r>
              <a:rPr lang="fr-FR" sz="2000" dirty="0"/>
              <a:t>réseau avancé pré-CP: </a:t>
            </a:r>
            <a:r>
              <a:rPr lang="fr-FR" sz="2000" dirty="0" smtClean="0"/>
              <a:t>CTNE (Espagne)</a:t>
            </a:r>
          </a:p>
          <a:p>
            <a:pPr lvl="1"/>
            <a:r>
              <a:rPr lang="fr-FR" sz="2000" dirty="0" smtClean="0"/>
              <a:t>Projet </a:t>
            </a:r>
            <a:r>
              <a:rPr lang="fr-FR" sz="2000" dirty="0" err="1"/>
              <a:t>Euronet</a:t>
            </a:r>
            <a:r>
              <a:rPr lang="fr-FR" sz="2000" dirty="0"/>
              <a:t>: un catalyseur de prise de conscience en </a:t>
            </a:r>
            <a:r>
              <a:rPr lang="fr-FR" sz="2000" dirty="0" smtClean="0"/>
              <a:t>1975</a:t>
            </a:r>
          </a:p>
          <a:p>
            <a:r>
              <a:rPr lang="fr-FR" sz="2800" dirty="0" smtClean="0"/>
              <a:t>ATT pas moteur</a:t>
            </a:r>
          </a:p>
          <a:p>
            <a:r>
              <a:rPr lang="fr-FR" sz="2800" dirty="0" smtClean="0"/>
              <a:t>Un noyau de 4 "activistes"  vers X25</a:t>
            </a:r>
          </a:p>
          <a:p>
            <a:pPr lvl="1"/>
            <a:r>
              <a:rPr lang="fr-FR" sz="2000" dirty="0" smtClean="0"/>
              <a:t>France (RCP/TRANSPAC)</a:t>
            </a:r>
          </a:p>
          <a:p>
            <a:pPr lvl="1"/>
            <a:r>
              <a:rPr lang="fr-FR" sz="2000" dirty="0" smtClean="0"/>
              <a:t>Canada (DATAPAC)</a:t>
            </a:r>
          </a:p>
          <a:p>
            <a:pPr lvl="1"/>
            <a:r>
              <a:rPr lang="fr-FR" sz="2000" dirty="0" smtClean="0"/>
              <a:t>UK: EPSS (mais pas encore de projet commercial)</a:t>
            </a:r>
          </a:p>
          <a:p>
            <a:pPr lvl="1"/>
            <a:r>
              <a:rPr lang="fr-FR" sz="2000" dirty="0" smtClean="0"/>
              <a:t>US: Telenet</a:t>
            </a:r>
          </a:p>
          <a:p>
            <a:endParaRPr lang="fr-FR" dirty="0" smtClean="0"/>
          </a:p>
          <a:p>
            <a:endParaRPr lang="fr-FR" dirty="0"/>
          </a:p>
        </p:txBody>
      </p:sp>
    </p:spTree>
    <p:extLst>
      <p:ext uri="{BB962C8B-B14F-4D97-AF65-F5344CB8AC3E}">
        <p14:creationId xmlns:p14="http://schemas.microsoft.com/office/powerpoint/2010/main" val="1940364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434752"/>
            <a:ext cx="8229600" cy="762000"/>
          </a:xfrm>
        </p:spPr>
        <p:txBody>
          <a:bodyPr/>
          <a:lstStyle/>
          <a:p>
            <a:r>
              <a:rPr lang="fr-FR" sz="3200" dirty="0" smtClean="0"/>
              <a:t>Deux projets divergents: Cyclades-Transpac</a:t>
            </a:r>
            <a:endParaRPr lang="fr-FR" sz="3200" dirty="0"/>
          </a:p>
        </p:txBody>
      </p:sp>
      <p:sp>
        <p:nvSpPr>
          <p:cNvPr id="4" name="Espace réservé du contenu 3"/>
          <p:cNvSpPr>
            <a:spLocks noGrp="1"/>
          </p:cNvSpPr>
          <p:nvPr>
            <p:ph idx="1"/>
          </p:nvPr>
        </p:nvSpPr>
        <p:spPr>
          <a:xfrm>
            <a:off x="457200" y="1124744"/>
            <a:ext cx="8229600" cy="4514056"/>
          </a:xfrm>
        </p:spPr>
        <p:txBody>
          <a:bodyPr/>
          <a:lstStyle/>
          <a:p>
            <a:r>
              <a:rPr lang="fr-FR" sz="2800" dirty="0" smtClean="0"/>
              <a:t>Un </a:t>
            </a:r>
            <a:r>
              <a:rPr lang="fr-FR" sz="2800" dirty="0" smtClean="0">
                <a:solidFill>
                  <a:schemeClr val="accent2"/>
                </a:solidFill>
              </a:rPr>
              <a:t>seul point commun: le principe de la commutation par paquets</a:t>
            </a:r>
            <a:r>
              <a:rPr lang="fr-FR" sz="2800" dirty="0" smtClean="0"/>
              <a:t>, mais toutes raisons d’une divergence: </a:t>
            </a:r>
          </a:p>
          <a:p>
            <a:pPr lvl="1"/>
            <a:r>
              <a:rPr lang="fr-FR" sz="2400" dirty="0" smtClean="0"/>
              <a:t>Objectifs et périmètre d’optimisation</a:t>
            </a:r>
          </a:p>
          <a:p>
            <a:pPr lvl="1"/>
            <a:r>
              <a:rPr lang="fr-FR" sz="2400" dirty="0" smtClean="0"/>
              <a:t>Vision </a:t>
            </a:r>
            <a:r>
              <a:rPr lang="fr-FR" sz="2400" dirty="0"/>
              <a:t>et </a:t>
            </a:r>
            <a:r>
              <a:rPr lang="fr-FR" sz="2400" dirty="0" smtClean="0"/>
              <a:t>culture</a:t>
            </a:r>
          </a:p>
          <a:p>
            <a:pPr lvl="1"/>
            <a:r>
              <a:rPr lang="fr-FR" sz="2400" dirty="0" smtClean="0"/>
              <a:t>Contexte </a:t>
            </a:r>
            <a:r>
              <a:rPr lang="fr-FR" sz="2400" dirty="0" err="1" smtClean="0"/>
              <a:t>technocratico</a:t>
            </a:r>
            <a:r>
              <a:rPr lang="fr-FR" sz="2400" dirty="0" smtClean="0"/>
              <a:t> </a:t>
            </a:r>
            <a:r>
              <a:rPr lang="fr-FR" sz="2400" dirty="0" err="1" smtClean="0"/>
              <a:t>administatif</a:t>
            </a:r>
            <a:endParaRPr lang="fr-FR" sz="2400" dirty="0" smtClean="0"/>
          </a:p>
          <a:p>
            <a:r>
              <a:rPr lang="fr-FR" sz="2800" dirty="0" smtClean="0"/>
              <a:t>Complémentarité illusoire</a:t>
            </a:r>
          </a:p>
          <a:p>
            <a:r>
              <a:rPr lang="fr-FR" sz="2800" dirty="0" smtClean="0"/>
              <a:t>Modalités de coopération inapplicables</a:t>
            </a:r>
          </a:p>
          <a:p>
            <a:pPr marL="0" indent="0" algn="ctr">
              <a:buNone/>
            </a:pPr>
            <a:r>
              <a:rPr lang="fr-FR" dirty="0" smtClean="0"/>
              <a:t>2 équipes françaises rivales mais à </a:t>
            </a:r>
            <a:r>
              <a:rPr lang="fr-FR" dirty="0" smtClean="0">
                <a:solidFill>
                  <a:srgbClr val="FF0000"/>
                </a:solidFill>
              </a:rPr>
              <a:t>l’avant-garde de la R&amp;D internationale</a:t>
            </a:r>
          </a:p>
          <a:p>
            <a:pPr marL="0" indent="0">
              <a:buNone/>
            </a:pPr>
            <a:endParaRPr lang="fr-FR" dirty="0" smtClean="0"/>
          </a:p>
          <a:p>
            <a:endParaRPr lang="fr-FR" dirty="0" smtClean="0"/>
          </a:p>
          <a:p>
            <a:endParaRPr lang="fr-FR" dirty="0"/>
          </a:p>
        </p:txBody>
      </p:sp>
      <p:sp>
        <p:nvSpPr>
          <p:cNvPr id="2" name="Rectangle 1"/>
          <p:cNvSpPr/>
          <p:nvPr/>
        </p:nvSpPr>
        <p:spPr bwMode="auto">
          <a:xfrm>
            <a:off x="534380" y="4869160"/>
            <a:ext cx="8075240" cy="1077828"/>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246888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Objectifs Transpac</a:t>
            </a:r>
            <a:endParaRPr lang="fr-FR" dirty="0"/>
          </a:p>
        </p:txBody>
      </p:sp>
      <p:sp>
        <p:nvSpPr>
          <p:cNvPr id="4" name="Espace réservé du contenu 3"/>
          <p:cNvSpPr>
            <a:spLocks noGrp="1"/>
          </p:cNvSpPr>
          <p:nvPr>
            <p:ph idx="1"/>
          </p:nvPr>
        </p:nvSpPr>
        <p:spPr/>
        <p:txBody>
          <a:bodyPr/>
          <a:lstStyle/>
          <a:p>
            <a:pPr>
              <a:tabLst>
                <a:tab pos="803275" algn="l"/>
              </a:tabLst>
            </a:pPr>
            <a:r>
              <a:rPr lang="fr-FR" sz="2400" dirty="0" smtClean="0"/>
              <a:t>Service commercial de transmissions de données</a:t>
            </a:r>
          </a:p>
          <a:p>
            <a:pPr lvl="1">
              <a:tabLst>
                <a:tab pos="803275" algn="l"/>
              </a:tabLst>
            </a:pPr>
            <a:r>
              <a:rPr lang="fr-FR" sz="1800" dirty="0" smtClean="0"/>
              <a:t>Adapté aux divers types de trafics avec </a:t>
            </a:r>
            <a:r>
              <a:rPr lang="fr-FR" sz="1800" dirty="0"/>
              <a:t>des tarifs </a:t>
            </a:r>
            <a:r>
              <a:rPr lang="fr-FR" sz="1800" dirty="0" smtClean="0"/>
              <a:t>attractifs</a:t>
            </a:r>
          </a:p>
          <a:p>
            <a:pPr lvl="1">
              <a:tabLst>
                <a:tab pos="803275" algn="l"/>
              </a:tabLst>
            </a:pPr>
            <a:r>
              <a:rPr lang="fr-FR" sz="1800" dirty="0" smtClean="0"/>
              <a:t>Qualité de service contrôlée</a:t>
            </a:r>
          </a:p>
          <a:p>
            <a:pPr lvl="1"/>
            <a:r>
              <a:rPr lang="fr-FR" sz="2000" dirty="0" smtClean="0"/>
              <a:t>Facturable </a:t>
            </a:r>
          </a:p>
          <a:p>
            <a:r>
              <a:rPr lang="fr-FR" sz="2400" dirty="0" smtClean="0"/>
              <a:t>Freiner le </a:t>
            </a:r>
            <a:r>
              <a:rPr lang="fr-FR" sz="2400" dirty="0"/>
              <a:t>développement des </a:t>
            </a:r>
            <a:r>
              <a:rPr lang="fr-FR" sz="2400" dirty="0" smtClean="0"/>
              <a:t>réseaux privés</a:t>
            </a:r>
            <a:endParaRPr lang="fr-FR" sz="2400" dirty="0"/>
          </a:p>
          <a:p>
            <a:r>
              <a:rPr lang="fr-FR" sz="2400" dirty="0" smtClean="0"/>
              <a:t>Compétitif </a:t>
            </a:r>
            <a:r>
              <a:rPr lang="fr-FR" sz="2400" dirty="0"/>
              <a:t>pour le marché identifié:</a:t>
            </a:r>
          </a:p>
          <a:p>
            <a:pPr lvl="1"/>
            <a:r>
              <a:rPr lang="fr-FR" sz="2000" dirty="0" smtClean="0"/>
              <a:t>Systèmes </a:t>
            </a:r>
            <a:r>
              <a:rPr lang="fr-FR" sz="2000" dirty="0"/>
              <a:t>d’information internes aux grandes </a:t>
            </a:r>
            <a:r>
              <a:rPr lang="fr-FR" sz="2000" dirty="0" smtClean="0"/>
              <a:t>organisations</a:t>
            </a:r>
            <a:endParaRPr lang="fr-FR" sz="2000" dirty="0"/>
          </a:p>
          <a:p>
            <a:pPr lvl="1"/>
            <a:r>
              <a:rPr lang="fr-FR" sz="2000" dirty="0"/>
              <a:t>Accès </a:t>
            </a:r>
            <a:r>
              <a:rPr lang="fr-FR" sz="2000" dirty="0" smtClean="0"/>
              <a:t>de grande </a:t>
            </a:r>
            <a:r>
              <a:rPr lang="fr-FR" sz="2000" dirty="0"/>
              <a:t>diffusion </a:t>
            </a:r>
            <a:r>
              <a:rPr lang="fr-FR" sz="2000" dirty="0" smtClean="0"/>
              <a:t>pour les </a:t>
            </a:r>
            <a:r>
              <a:rPr lang="fr-FR" sz="2000" dirty="0"/>
              <a:t>terminaux simples via réseau </a:t>
            </a:r>
            <a:r>
              <a:rPr lang="fr-FR" sz="2000" dirty="0" smtClean="0"/>
              <a:t>téléphonique </a:t>
            </a:r>
          </a:p>
          <a:p>
            <a:pPr lvl="1"/>
            <a:r>
              <a:rPr lang="fr-FR" sz="2000" dirty="0" smtClean="0"/>
              <a:t>Accès à un service performant à la portée des PME</a:t>
            </a:r>
            <a:endParaRPr lang="fr-FR" sz="2000" dirty="0"/>
          </a:p>
          <a:p>
            <a:r>
              <a:rPr lang="fr-FR" sz="2400" dirty="0" smtClean="0"/>
              <a:t>Etre accepté </a:t>
            </a:r>
            <a:r>
              <a:rPr lang="fr-FR" sz="2400" dirty="0"/>
              <a:t>par la profession </a:t>
            </a:r>
            <a:r>
              <a:rPr lang="fr-FR" sz="2400" dirty="0" smtClean="0"/>
              <a:t>informatique, donc nécessité d’une norme internationale</a:t>
            </a:r>
            <a:endParaRPr lang="fr-FR" sz="2000" dirty="0"/>
          </a:p>
        </p:txBody>
      </p:sp>
    </p:spTree>
    <p:extLst>
      <p:ext uri="{BB962C8B-B14F-4D97-AF65-F5344CB8AC3E}">
        <p14:creationId xmlns:p14="http://schemas.microsoft.com/office/powerpoint/2010/main" val="3059965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Objectifs CYCLADES</a:t>
            </a:r>
            <a:endParaRPr lang="fr-FR" dirty="0"/>
          </a:p>
        </p:txBody>
      </p:sp>
      <p:sp>
        <p:nvSpPr>
          <p:cNvPr id="4" name="Espace réservé du contenu 3"/>
          <p:cNvSpPr>
            <a:spLocks noGrp="1"/>
          </p:cNvSpPr>
          <p:nvPr>
            <p:ph idx="1"/>
          </p:nvPr>
        </p:nvSpPr>
        <p:spPr>
          <a:xfrm>
            <a:off x="457200" y="980728"/>
            <a:ext cx="8229600" cy="5181600"/>
          </a:xfrm>
        </p:spPr>
        <p:txBody>
          <a:bodyPr/>
          <a:lstStyle/>
          <a:p>
            <a:pPr marL="0" indent="0">
              <a:buNone/>
            </a:pPr>
            <a:r>
              <a:rPr lang="fr-FR" sz="2200" dirty="0" smtClean="0"/>
              <a:t>Lancé à l’IRIA dans le contexte général du plan calcul.</a:t>
            </a:r>
          </a:p>
          <a:p>
            <a:r>
              <a:rPr lang="fr-FR" sz="2200" dirty="0" smtClean="0"/>
              <a:t>Dans la lignée d’ARPA, concevoir une architecture d’informatique distribuée, comprenant le réseau de télécom (CIGALE)</a:t>
            </a:r>
          </a:p>
          <a:p>
            <a:r>
              <a:rPr lang="fr-FR" sz="2400" dirty="0" smtClean="0">
                <a:solidFill>
                  <a:srgbClr val="FF0000"/>
                </a:solidFill>
              </a:rPr>
              <a:t>Recherche de la </a:t>
            </a:r>
            <a:r>
              <a:rPr lang="fr-FR" sz="2400" u="sng" dirty="0" smtClean="0">
                <a:solidFill>
                  <a:srgbClr val="FF0000"/>
                </a:solidFill>
              </a:rPr>
              <a:t>répartition optimale </a:t>
            </a:r>
            <a:r>
              <a:rPr lang="fr-FR" sz="2400" dirty="0" smtClean="0">
                <a:solidFill>
                  <a:srgbClr val="FF0000"/>
                </a:solidFill>
              </a:rPr>
              <a:t>des fonctions d’un système distribué entre réseau et applications:</a:t>
            </a:r>
          </a:p>
          <a:p>
            <a:pPr lvl="1"/>
            <a:r>
              <a:rPr lang="fr-FR" sz="1800" dirty="0" smtClean="0">
                <a:solidFill>
                  <a:srgbClr val="FF0000"/>
                </a:solidFill>
              </a:rPr>
              <a:t>réseau de transport et de routage simplifié avec délestage interne en cas de congestion, principe du « best effort » admis</a:t>
            </a:r>
          </a:p>
          <a:p>
            <a:pPr lvl="1"/>
            <a:r>
              <a:rPr lang="fr-FR" sz="1800" dirty="0" smtClean="0">
                <a:solidFill>
                  <a:srgbClr val="FF0000"/>
                </a:solidFill>
              </a:rPr>
              <a:t>contrôle de « bout en bout » entre systèmes informatiques (contrôle de flux, mise en ordre, etc.)</a:t>
            </a:r>
          </a:p>
          <a:p>
            <a:r>
              <a:rPr lang="fr-FR" sz="2200" dirty="0" smtClean="0"/>
              <a:t>S’insérer dans un écosystème de R&amp;D:</a:t>
            </a:r>
          </a:p>
          <a:p>
            <a:pPr lvl="1"/>
            <a:r>
              <a:rPr lang="fr-FR" sz="1800" dirty="0" smtClean="0"/>
              <a:t>Une vision de réseau coopératif entre centres de R&amp;D extensible de proche en proche avec une vision internationale</a:t>
            </a:r>
          </a:p>
          <a:p>
            <a:pPr lvl="1"/>
            <a:r>
              <a:rPr lang="fr-FR" sz="1800" dirty="0" smtClean="0"/>
              <a:t>Un transfert de savoir faire vers la CII</a:t>
            </a:r>
          </a:p>
          <a:p>
            <a:endParaRPr lang="fr-FR" dirty="0" smtClean="0"/>
          </a:p>
          <a:p>
            <a:endParaRPr lang="fr-FR" dirty="0"/>
          </a:p>
        </p:txBody>
      </p:sp>
    </p:spTree>
    <p:extLst>
      <p:ext uri="{BB962C8B-B14F-4D97-AF65-F5344CB8AC3E}">
        <p14:creationId xmlns:p14="http://schemas.microsoft.com/office/powerpoint/2010/main" val="1206309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468313" y="1196975"/>
            <a:ext cx="8424862" cy="5184775"/>
          </a:xfrm>
        </p:spPr>
        <p:txBody>
          <a:bodyPr/>
          <a:lstStyle/>
          <a:p>
            <a:pPr marL="25400" indent="-25400">
              <a:lnSpc>
                <a:spcPct val="90000"/>
              </a:lnSpc>
              <a:buFont typeface="Wingdings" panose="05000000000000000000" pitchFamily="2" charset="2"/>
              <a:buNone/>
            </a:pPr>
            <a:r>
              <a:rPr lang="fr-FR" altLang="fr-FR" sz="1800" u="sng" dirty="0" smtClean="0">
                <a:cs typeface="Arial" panose="020B0604020202020204" pitchFamily="34" charset="0"/>
              </a:rPr>
              <a:t>Christian </a:t>
            </a:r>
            <a:r>
              <a:rPr lang="fr-FR" altLang="fr-FR" sz="1800" u="sng" dirty="0" err="1" smtClean="0">
                <a:cs typeface="Arial" panose="020B0604020202020204" pitchFamily="34" charset="0"/>
              </a:rPr>
              <a:t>Huitéma</a:t>
            </a:r>
            <a:r>
              <a:rPr lang="fr-FR" altLang="fr-FR" sz="1600" u="sng" dirty="0" smtClean="0">
                <a:cs typeface="Arial" panose="020B0604020202020204" pitchFamily="34" charset="0"/>
              </a:rPr>
              <a:t> </a:t>
            </a:r>
            <a:r>
              <a:rPr lang="en-US" altLang="fr-FR" sz="1800" u="sng" dirty="0" smtClean="0">
                <a:cs typeface="Arial" panose="020B0604020202020204" pitchFamily="34" charset="0"/>
              </a:rPr>
              <a:t>"</a:t>
            </a:r>
            <a:r>
              <a:rPr lang="fr-FR" altLang="fr-FR" sz="1800" u="sng" dirty="0" smtClean="0">
                <a:cs typeface="Arial" panose="020B0604020202020204" pitchFamily="34" charset="0"/>
              </a:rPr>
              <a:t>Et Dieu créa  l’INTERNET</a:t>
            </a:r>
            <a:r>
              <a:rPr lang="en-US" altLang="fr-FR" sz="1800" u="sng" dirty="0">
                <a:cs typeface="Arial" panose="020B0604020202020204" pitchFamily="34" charset="0"/>
              </a:rPr>
              <a:t> </a:t>
            </a:r>
            <a:r>
              <a:rPr lang="en-US" altLang="fr-FR" sz="1800" u="sng" dirty="0" smtClean="0">
                <a:cs typeface="Arial" panose="020B0604020202020204" pitchFamily="34" charset="0"/>
              </a:rPr>
              <a:t>(</a:t>
            </a:r>
            <a:r>
              <a:rPr lang="fr-FR" altLang="fr-FR" sz="1800" u="sng" dirty="0" smtClean="0">
                <a:cs typeface="Arial" panose="020B0604020202020204" pitchFamily="34" charset="0"/>
              </a:rPr>
              <a:t>Eyrolles, 1995)</a:t>
            </a:r>
            <a:endParaRPr lang="fr-FR" altLang="fr-FR" sz="1600" u="sng" dirty="0" smtClean="0">
              <a:cs typeface="Arial" panose="020B0604020202020204" pitchFamily="34" charset="0"/>
            </a:endParaRPr>
          </a:p>
          <a:p>
            <a:pPr marL="25400" indent="-25400">
              <a:lnSpc>
                <a:spcPct val="90000"/>
              </a:lnSpc>
              <a:buFont typeface="Wingdings" panose="05000000000000000000" pitchFamily="2" charset="2"/>
              <a:buNone/>
            </a:pPr>
            <a:r>
              <a:rPr lang="fr-FR" altLang="fr-FR" sz="1600" dirty="0" smtClean="0">
                <a:latin typeface="Times New Roman" panose="02020603050405020304" pitchFamily="18" charset="0"/>
                <a:cs typeface="Arial" panose="020B0604020202020204" pitchFamily="34" charset="0"/>
              </a:rPr>
              <a:t>Page 55</a:t>
            </a:r>
            <a:endParaRPr lang="fr-FR" altLang="fr-FR" sz="1800" dirty="0" smtClean="0">
              <a:cs typeface="Arial" panose="020B0604020202020204" pitchFamily="34" charset="0"/>
            </a:endParaRPr>
          </a:p>
          <a:p>
            <a:pPr marL="0" indent="-461962">
              <a:lnSpc>
                <a:spcPct val="90000"/>
              </a:lnSpc>
              <a:buFont typeface="Wingdings" panose="05000000000000000000" pitchFamily="2" charset="2"/>
              <a:buNone/>
            </a:pPr>
            <a:r>
              <a:rPr lang="fr-FR" altLang="fr-FR" sz="1600" i="1" dirty="0" smtClean="0">
                <a:latin typeface="Arial" panose="020B0604020202020204" pitchFamily="34" charset="0"/>
                <a:cs typeface="Arial" panose="020B0604020202020204" pitchFamily="34" charset="0"/>
              </a:rPr>
              <a:t>“Pour réussir des recherches en réseau, disait Bob Kahn, il importe d’étudier à fond ce que font les PTT. Il importe même de le faire très sérieusement, afin de bien comprendre leurs décisions. Et il faut ensuite faire exactement le contraire“.</a:t>
            </a:r>
          </a:p>
          <a:p>
            <a:pPr marL="25400" indent="-25400">
              <a:lnSpc>
                <a:spcPct val="90000"/>
              </a:lnSpc>
              <a:buFont typeface="Wingdings" panose="05000000000000000000" pitchFamily="2" charset="2"/>
              <a:buNone/>
            </a:pPr>
            <a:r>
              <a:rPr lang="fr-FR" altLang="fr-FR" sz="1600" dirty="0" smtClean="0">
                <a:latin typeface="Times New Roman" panose="02020603050405020304" pitchFamily="18" charset="0"/>
                <a:cs typeface="Arial" panose="020B0604020202020204" pitchFamily="34" charset="0"/>
              </a:rPr>
              <a:t>Page 59</a:t>
            </a:r>
            <a:endParaRPr lang="fr-FR" altLang="fr-FR" sz="1800" dirty="0" smtClean="0">
              <a:cs typeface="Arial" panose="020B0604020202020204" pitchFamily="34" charset="0"/>
            </a:endParaRPr>
          </a:p>
          <a:p>
            <a:pPr marL="0" indent="-461962">
              <a:lnSpc>
                <a:spcPct val="90000"/>
              </a:lnSpc>
              <a:buFont typeface="Wingdings" panose="05000000000000000000" pitchFamily="2" charset="2"/>
              <a:buNone/>
            </a:pPr>
            <a:r>
              <a:rPr lang="fr-FR" altLang="fr-FR" sz="1600" i="1" dirty="0" smtClean="0">
                <a:latin typeface="Arial" panose="020B0604020202020204" pitchFamily="34" charset="0"/>
                <a:cs typeface="Arial" panose="020B0604020202020204" pitchFamily="34" charset="0"/>
              </a:rPr>
              <a:t>“Les opérateurs classiques de télécom sont en général des gens assez conservateurs. Leur application phare, la téléphonie, a été conçue au </a:t>
            </a:r>
            <a:r>
              <a:rPr lang="fr-FR" altLang="fr-FR" sz="1600" i="1" dirty="0" err="1" smtClean="0">
                <a:latin typeface="Arial" panose="020B0604020202020204" pitchFamily="34" charset="0"/>
                <a:cs typeface="Arial" panose="020B0604020202020204" pitchFamily="34" charset="0"/>
              </a:rPr>
              <a:t>XIX</a:t>
            </a:r>
            <a:r>
              <a:rPr lang="fr-FR" altLang="fr-FR" sz="1600" i="1" baseline="30000" dirty="0" err="1" smtClean="0">
                <a:latin typeface="Arial" panose="020B0604020202020204" pitchFamily="34" charset="0"/>
                <a:cs typeface="Arial" panose="020B0604020202020204" pitchFamily="34" charset="0"/>
              </a:rPr>
              <a:t>eme</a:t>
            </a:r>
            <a:r>
              <a:rPr lang="fr-FR" altLang="fr-FR" sz="1600" i="1" dirty="0" smtClean="0">
                <a:latin typeface="Arial" panose="020B0604020202020204" pitchFamily="34" charset="0"/>
                <a:cs typeface="Arial" panose="020B0604020202020204" pitchFamily="34" charset="0"/>
              </a:rPr>
              <a:t> siècle “.</a:t>
            </a:r>
          </a:p>
          <a:p>
            <a:pPr marL="350838" lvl="1" indent="-146050">
              <a:lnSpc>
                <a:spcPct val="90000"/>
              </a:lnSpc>
              <a:buFont typeface="Wingdings" panose="05000000000000000000" pitchFamily="2" charset="2"/>
              <a:buNone/>
            </a:pPr>
            <a:endParaRPr lang="fr-FR" altLang="fr-FR" sz="1600" i="1" dirty="0">
              <a:latin typeface="Arial" panose="020B0604020202020204" pitchFamily="34" charset="0"/>
              <a:cs typeface="Arial" panose="020B0604020202020204" pitchFamily="34" charset="0"/>
            </a:endParaRPr>
          </a:p>
          <a:p>
            <a:pPr marL="0" indent="0">
              <a:buNone/>
            </a:pPr>
            <a:r>
              <a:rPr lang="fr-FR" altLang="fr-FR" sz="1800" u="sng" dirty="0"/>
              <a:t>Louis </a:t>
            </a:r>
            <a:r>
              <a:rPr lang="fr-FR" altLang="fr-FR" sz="1800" u="sng" dirty="0" err="1"/>
              <a:t>Pouzin</a:t>
            </a:r>
            <a:r>
              <a:rPr lang="fr-FR" altLang="fr-FR" sz="1800" u="sng" dirty="0"/>
              <a:t> </a:t>
            </a:r>
            <a:r>
              <a:rPr lang="fr-FR" altLang="fr-FR" sz="1800" u="sng" dirty="0" smtClean="0"/>
              <a:t>(La </a:t>
            </a:r>
            <a:r>
              <a:rPr lang="fr-FR" altLang="fr-FR" sz="1800" u="sng" dirty="0"/>
              <a:t>recherche </a:t>
            </a:r>
            <a:r>
              <a:rPr lang="fr-FR" altLang="fr-FR" sz="1800" u="sng" dirty="0" smtClean="0"/>
              <a:t>2003</a:t>
            </a:r>
            <a:r>
              <a:rPr lang="fr-FR" altLang="fr-FR" sz="1800" u="sng" dirty="0"/>
              <a:t>) </a:t>
            </a:r>
            <a:r>
              <a:rPr lang="fr-FR" altLang="fr-FR" sz="1800" dirty="0"/>
              <a:t>:</a:t>
            </a:r>
          </a:p>
          <a:p>
            <a:pPr marL="0" indent="0">
              <a:buNone/>
            </a:pPr>
            <a:r>
              <a:rPr lang="fr-FR" altLang="fr-FR" sz="1600" i="1" dirty="0"/>
              <a:t>« Le premier Arpanet utilisait une technique hybride de datagrammes astreints à une arrivée en séquence. Cigale a été le premier réseau appliquant intégralement le principe du datagramme, qui a été adopté ultérieurement par l'Arpanet, et maintenant l'Internet. En revanche, Transpac, le réseau de paquets de France Télécom, a utilisé les circuits virtuels. L'approche datagramme est de souche informatique. L'approche circuit virtuel est de souche télécom. Ces deux courants de pensée sont comme l'eau et l'huile, et s'opposent depuis les origines. »</a:t>
            </a:r>
          </a:p>
          <a:p>
            <a:pPr marL="350838" lvl="1" indent="-146050">
              <a:lnSpc>
                <a:spcPct val="90000"/>
              </a:lnSpc>
              <a:buFont typeface="Wingdings" panose="05000000000000000000" pitchFamily="2" charset="2"/>
              <a:buNone/>
            </a:pPr>
            <a:endParaRPr lang="fr-FR" altLang="fr-FR" sz="1800" i="1" dirty="0" smtClean="0">
              <a:latin typeface="Times New Roman" panose="02020603050405020304" pitchFamily="18" charset="0"/>
              <a:cs typeface="Times New Roman" panose="02020603050405020304" pitchFamily="18" charset="0"/>
            </a:endParaRPr>
          </a:p>
          <a:p>
            <a:pPr marL="350838" lvl="1" indent="-146050">
              <a:lnSpc>
                <a:spcPct val="90000"/>
              </a:lnSpc>
              <a:buFont typeface="Wingdings" panose="05000000000000000000" pitchFamily="2" charset="2"/>
              <a:buNone/>
            </a:pPr>
            <a:endParaRPr lang="fr-FR" altLang="fr-FR" sz="2000" i="1" dirty="0" smtClean="0">
              <a:solidFill>
                <a:srgbClr val="FF3300"/>
              </a:solidFill>
              <a:latin typeface="Times New Roman" panose="02020603050405020304" pitchFamily="18" charset="0"/>
              <a:cs typeface="Times New Roman" panose="02020603050405020304" pitchFamily="18" charset="0"/>
            </a:endParaRPr>
          </a:p>
        </p:txBody>
      </p:sp>
      <p:sp>
        <p:nvSpPr>
          <p:cNvPr id="18435" name="Rectangle 3"/>
          <p:cNvSpPr>
            <a:spLocks noGrp="1" noChangeArrowheads="1"/>
          </p:cNvSpPr>
          <p:nvPr>
            <p:ph type="title"/>
          </p:nvPr>
        </p:nvSpPr>
        <p:spPr>
          <a:noFill/>
        </p:spPr>
        <p:txBody>
          <a:bodyPr/>
          <a:lstStyle/>
          <a:p>
            <a:r>
              <a:rPr lang="fr-FR" altLang="fr-FR" smtClean="0"/>
              <a:t>Télécom :  plusieurs </a:t>
            </a:r>
            <a:r>
              <a:rPr lang="fr-FR" altLang="fr-FR" u="sng" smtClean="0">
                <a:solidFill>
                  <a:srgbClr val="FF3300"/>
                </a:solidFill>
              </a:rPr>
              <a:t>cultures</a:t>
            </a:r>
          </a:p>
        </p:txBody>
      </p:sp>
    </p:spTree>
    <p:extLst>
      <p:ext uri="{BB962C8B-B14F-4D97-AF65-F5344CB8AC3E}">
        <p14:creationId xmlns:p14="http://schemas.microsoft.com/office/powerpoint/2010/main" val="1591814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fr-FR" altLang="fr-FR" dirty="0" smtClean="0"/>
              <a:t>Industrie informatique</a:t>
            </a:r>
            <a:endParaRPr lang="fr-FR" altLang="fr-FR" dirty="0"/>
          </a:p>
        </p:txBody>
      </p:sp>
      <p:sp>
        <p:nvSpPr>
          <p:cNvPr id="2" name="Espace réservé du contenu 1"/>
          <p:cNvSpPr>
            <a:spLocks noGrp="1"/>
          </p:cNvSpPr>
          <p:nvPr>
            <p:ph idx="1"/>
          </p:nvPr>
        </p:nvSpPr>
        <p:spPr/>
        <p:txBody>
          <a:bodyPr/>
          <a:lstStyle/>
          <a:p>
            <a:pPr marL="0" indent="0">
              <a:buNone/>
            </a:pPr>
            <a:r>
              <a:rPr lang="fr-FR" dirty="0" smtClean="0">
                <a:solidFill>
                  <a:schemeClr val="accent2"/>
                </a:solidFill>
              </a:rPr>
              <a:t>IBM</a:t>
            </a:r>
            <a:r>
              <a:rPr lang="fr-FR" dirty="0" smtClean="0"/>
              <a:t>: dominance de la culture et du marché dans les années 1970</a:t>
            </a:r>
          </a:p>
          <a:p>
            <a:r>
              <a:rPr lang="fr-FR" sz="2400" dirty="0" smtClean="0">
                <a:solidFill>
                  <a:srgbClr val="FF0000"/>
                </a:solidFill>
              </a:rPr>
              <a:t>SNA</a:t>
            </a:r>
            <a:r>
              <a:rPr lang="fr-FR" sz="2400" dirty="0" smtClean="0"/>
              <a:t>: annoncé en 1974, très centré mainframe, unifiant et modernisant l’existant</a:t>
            </a:r>
          </a:p>
          <a:p>
            <a:r>
              <a:rPr lang="fr-FR" sz="2400" dirty="0" smtClean="0">
                <a:solidFill>
                  <a:srgbClr val="FF0000"/>
                </a:solidFill>
              </a:rPr>
              <a:t>La Gaude</a:t>
            </a:r>
            <a:r>
              <a:rPr lang="fr-FR" sz="2400" dirty="0" smtClean="0"/>
              <a:t>, centre de R&amp;D spécialisé en télécom: modems numériques, téléphonie, logiciels SNA. Equipe très écoutée des PTT (invention HDB3, prospective des besoins, etc.)</a:t>
            </a:r>
          </a:p>
          <a:p>
            <a:r>
              <a:rPr lang="fr-FR" sz="2400" dirty="0" smtClean="0">
                <a:solidFill>
                  <a:srgbClr val="FF0000"/>
                </a:solidFill>
              </a:rPr>
              <a:t>IBM et X25</a:t>
            </a:r>
            <a:r>
              <a:rPr lang="fr-FR" sz="2400" dirty="0" smtClean="0"/>
              <a:t>: attitude ambiguë </a:t>
            </a:r>
          </a:p>
          <a:p>
            <a:pPr lvl="1"/>
            <a:r>
              <a:rPr lang="fr-FR" sz="2000" dirty="0" smtClean="0"/>
              <a:t>Affichage +/- hostile (CCITT 1975, SICOB 1976)</a:t>
            </a:r>
          </a:p>
          <a:p>
            <a:pPr lvl="1"/>
            <a:r>
              <a:rPr lang="fr-FR" sz="2000" dirty="0" smtClean="0"/>
              <a:t>Mais attitude pragmatique (expérimentation RCP, connexion X25  minimale). IBM prêt à temps sur RPQ</a:t>
            </a:r>
            <a:endParaRPr lang="fr-FR" sz="2000" dirty="0"/>
          </a:p>
        </p:txBody>
      </p:sp>
    </p:spTree>
    <p:extLst>
      <p:ext uri="{BB962C8B-B14F-4D97-AF65-F5344CB8AC3E}">
        <p14:creationId xmlns:p14="http://schemas.microsoft.com/office/powerpoint/2010/main" val="1783017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fr-FR" altLang="fr-FR" dirty="0" smtClean="0"/>
              <a:t>Industrie informatique</a:t>
            </a:r>
            <a:endParaRPr lang="fr-FR" altLang="fr-FR" dirty="0"/>
          </a:p>
        </p:txBody>
      </p:sp>
      <p:sp>
        <p:nvSpPr>
          <p:cNvPr id="2" name="Espace réservé du contenu 1"/>
          <p:cNvSpPr>
            <a:spLocks noGrp="1"/>
          </p:cNvSpPr>
          <p:nvPr>
            <p:ph idx="1"/>
          </p:nvPr>
        </p:nvSpPr>
        <p:spPr/>
        <p:txBody>
          <a:bodyPr/>
          <a:lstStyle/>
          <a:p>
            <a:r>
              <a:rPr lang="fr-FR" sz="2400" dirty="0" smtClean="0">
                <a:solidFill>
                  <a:schemeClr val="accent2"/>
                </a:solidFill>
              </a:rPr>
              <a:t>CII</a:t>
            </a:r>
            <a:r>
              <a:rPr lang="fr-FR" sz="2400" dirty="0" smtClean="0"/>
              <a:t>: coopération étroite avec le projet Cyclades, inspirant l’architecture NNA, implantée sur MITRA (réseau) et SIRIS8 (méthode d’accès et station de transport)</a:t>
            </a:r>
          </a:p>
          <a:p>
            <a:r>
              <a:rPr lang="fr-FR" sz="2400" dirty="0" smtClean="0">
                <a:solidFill>
                  <a:schemeClr val="accent2"/>
                </a:solidFill>
              </a:rPr>
              <a:t>CII HB</a:t>
            </a:r>
            <a:r>
              <a:rPr lang="fr-FR" sz="2400" dirty="0" smtClean="0"/>
              <a:t>: après la fusion CII et HB, abandon des développements NNA. Lancement franco-américaine de la conception de DSA (1976/1978): </a:t>
            </a:r>
            <a:endParaRPr lang="fr-FR" sz="2400" dirty="0"/>
          </a:p>
          <a:p>
            <a:pPr lvl="1"/>
            <a:r>
              <a:rPr lang="fr-FR" sz="2000" dirty="0" smtClean="0"/>
              <a:t>Objectifs comparables ceux de SNA, mais conception postérieure et moins centralisée, s’inspirant des travaux en cours sur le modèle ISO et intégrant X25. </a:t>
            </a:r>
          </a:p>
          <a:p>
            <a:pPr lvl="1"/>
            <a:r>
              <a:rPr lang="fr-FR" sz="2000" dirty="0" smtClean="0"/>
              <a:t>Reconversion </a:t>
            </a:r>
            <a:r>
              <a:rPr lang="fr-FR" sz="2000" dirty="0"/>
              <a:t>des compétences des équipes </a:t>
            </a:r>
            <a:r>
              <a:rPr lang="fr-FR" sz="2000" dirty="0" smtClean="0"/>
              <a:t>NNA</a:t>
            </a:r>
          </a:p>
          <a:p>
            <a:r>
              <a:rPr lang="fr-FR" sz="2400" dirty="0" smtClean="0"/>
              <a:t>Autres architectures </a:t>
            </a:r>
            <a:r>
              <a:rPr lang="fr-FR" sz="2400" dirty="0"/>
              <a:t>de </a:t>
            </a:r>
            <a:r>
              <a:rPr lang="fr-FR" sz="2400" dirty="0" smtClean="0"/>
              <a:t>réseau avancées </a:t>
            </a:r>
            <a:r>
              <a:rPr lang="fr-FR" sz="2400" dirty="0"/>
              <a:t>: </a:t>
            </a:r>
            <a:r>
              <a:rPr lang="fr-FR" sz="2400" dirty="0" smtClean="0"/>
              <a:t>DECNET, PUP/XNS</a:t>
            </a:r>
          </a:p>
        </p:txBody>
      </p:sp>
    </p:spTree>
    <p:extLst>
      <p:ext uri="{BB962C8B-B14F-4D97-AF65-F5344CB8AC3E}">
        <p14:creationId xmlns:p14="http://schemas.microsoft.com/office/powerpoint/2010/main" val="531823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Contexte </a:t>
            </a:r>
            <a:r>
              <a:rPr lang="fr-FR" dirty="0" smtClean="0"/>
              <a:t>politique français</a:t>
            </a:r>
            <a:endParaRPr lang="fr-FR" dirty="0"/>
          </a:p>
        </p:txBody>
      </p:sp>
      <p:sp>
        <p:nvSpPr>
          <p:cNvPr id="3" name="Espace réservé du contenu 2"/>
          <p:cNvSpPr>
            <a:spLocks noGrp="1"/>
          </p:cNvSpPr>
          <p:nvPr>
            <p:ph idx="1"/>
          </p:nvPr>
        </p:nvSpPr>
        <p:spPr/>
        <p:txBody>
          <a:bodyPr/>
          <a:lstStyle/>
          <a:p>
            <a:r>
              <a:rPr lang="fr-FR" sz="2800" dirty="0" smtClean="0"/>
              <a:t>En 1974 </a:t>
            </a:r>
            <a:r>
              <a:rPr lang="fr-FR" sz="2800" dirty="0"/>
              <a:t>disparition de la délégation à </a:t>
            </a:r>
            <a:r>
              <a:rPr lang="fr-FR" sz="2800" dirty="0" smtClean="0"/>
              <a:t>l’informatique et en 1975, décision de la fusion CII-HB  </a:t>
            </a:r>
          </a:p>
          <a:p>
            <a:r>
              <a:rPr lang="fr-FR" sz="2800" dirty="0" smtClean="0"/>
              <a:t>Conditions interministérielles fixées pour le lancement de Transpac (fin 1974):</a:t>
            </a:r>
          </a:p>
          <a:p>
            <a:pPr lvl="1"/>
            <a:r>
              <a:rPr lang="fr-FR" sz="2400" dirty="0" smtClean="0"/>
              <a:t>Accord technique avec l’IRIA sur le projet Cyclades</a:t>
            </a:r>
          </a:p>
          <a:p>
            <a:pPr lvl="1"/>
            <a:r>
              <a:rPr lang="fr-FR" sz="2400" dirty="0" smtClean="0"/>
              <a:t>Existence d’une norme internationale</a:t>
            </a:r>
          </a:p>
          <a:p>
            <a:pPr lvl="1"/>
            <a:r>
              <a:rPr lang="fr-FR" sz="2400" dirty="0" smtClean="0"/>
              <a:t>Exploitation </a:t>
            </a:r>
            <a:r>
              <a:rPr lang="fr-FR" sz="2400" dirty="0"/>
              <a:t>dans le cadre d’une société filiale des PTT, avec des utilisateurs actionnaires</a:t>
            </a:r>
          </a:p>
          <a:p>
            <a:pPr lvl="1"/>
            <a:endParaRPr lang="fr-FR" dirty="0" smtClean="0"/>
          </a:p>
        </p:txBody>
      </p:sp>
    </p:spTree>
    <p:extLst>
      <p:ext uri="{BB962C8B-B14F-4D97-AF65-F5344CB8AC3E}">
        <p14:creationId xmlns:p14="http://schemas.microsoft.com/office/powerpoint/2010/main" val="2670268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2204864"/>
            <a:ext cx="6083717" cy="1862048"/>
          </a:xfrm>
          <a:prstGeom prst="rect">
            <a:avLst/>
          </a:prstGeom>
          <a:noFill/>
        </p:spPr>
        <p:txBody>
          <a:bodyPr wrap="none" lIns="91440" tIns="45720" rIns="91440" bIns="45720">
            <a:spAutoFit/>
          </a:bodyPr>
          <a:lstStyle/>
          <a:p>
            <a:pPr algn="ctr"/>
            <a:r>
              <a:rPr lang="fr-FR" sz="11500" b="1" cap="none" spc="0" dirty="0" err="1" smtClean="0">
                <a:ln w="22225">
                  <a:solidFill>
                    <a:schemeClr val="accent2"/>
                  </a:solidFill>
                  <a:prstDash val="solid"/>
                </a:ln>
                <a:solidFill>
                  <a:schemeClr val="accent2">
                    <a:lumMod val="40000"/>
                    <a:lumOff val="60000"/>
                  </a:schemeClr>
                </a:solidFill>
                <a:effectLst/>
              </a:rPr>
              <a:t>What</a:t>
            </a:r>
            <a:r>
              <a:rPr lang="fr-FR" sz="11500" b="1" cap="none" spc="0" dirty="0" smtClean="0">
                <a:ln w="22225">
                  <a:solidFill>
                    <a:schemeClr val="accent2"/>
                  </a:solidFill>
                  <a:prstDash val="solid"/>
                </a:ln>
                <a:solidFill>
                  <a:schemeClr val="accent2">
                    <a:lumMod val="40000"/>
                    <a:lumOff val="60000"/>
                  </a:schemeClr>
                </a:solidFill>
                <a:effectLst/>
              </a:rPr>
              <a:t> if ?</a:t>
            </a:r>
            <a:endParaRPr lang="fr-FR" sz="115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076139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val 2"/>
          <p:cNvSpPr>
            <a:spLocks noChangeArrowheads="1"/>
          </p:cNvSpPr>
          <p:nvPr/>
        </p:nvSpPr>
        <p:spPr bwMode="auto">
          <a:xfrm rot="16200000">
            <a:off x="7487395" y="3167060"/>
            <a:ext cx="2242344" cy="872333"/>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b="1">
                <a:latin typeface="Arial" panose="020B0604020202020204" pitchFamily="34" charset="0"/>
                <a:cs typeface="Arial" panose="020B0604020202020204" pitchFamily="34" charset="0"/>
              </a:rPr>
              <a:t>NGN</a:t>
            </a:r>
          </a:p>
        </p:txBody>
      </p:sp>
      <p:sp>
        <p:nvSpPr>
          <p:cNvPr id="120835" name="Rectangle 3"/>
          <p:cNvSpPr>
            <a:spLocks noGrp="1" noChangeArrowheads="1"/>
          </p:cNvSpPr>
          <p:nvPr>
            <p:ph type="title"/>
          </p:nvPr>
        </p:nvSpPr>
        <p:spPr>
          <a:xfrm>
            <a:off x="457200" y="228600"/>
            <a:ext cx="8218488" cy="277813"/>
          </a:xfrm>
        </p:spPr>
        <p:txBody>
          <a:bodyPr/>
          <a:lstStyle/>
          <a:p>
            <a:r>
              <a:rPr lang="fr-FR" altLang="fr-FR" sz="2800" smtClean="0"/>
              <a:t>L’évolution des technologies de commutation/routage</a:t>
            </a:r>
          </a:p>
        </p:txBody>
      </p:sp>
      <p:sp>
        <p:nvSpPr>
          <p:cNvPr id="120836" name="Line 4"/>
          <p:cNvSpPr>
            <a:spLocks noChangeShapeType="1"/>
          </p:cNvSpPr>
          <p:nvPr/>
        </p:nvSpPr>
        <p:spPr bwMode="auto">
          <a:xfrm>
            <a:off x="609600" y="5943600"/>
            <a:ext cx="8229600" cy="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37" name="Line 5"/>
          <p:cNvSpPr>
            <a:spLocks noChangeShapeType="1"/>
          </p:cNvSpPr>
          <p:nvPr/>
        </p:nvSpPr>
        <p:spPr bwMode="auto">
          <a:xfrm flipV="1">
            <a:off x="1828800" y="1676400"/>
            <a:ext cx="0" cy="4267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38" name="Line 6"/>
          <p:cNvSpPr>
            <a:spLocks noChangeShapeType="1"/>
          </p:cNvSpPr>
          <p:nvPr/>
        </p:nvSpPr>
        <p:spPr bwMode="auto">
          <a:xfrm flipV="1">
            <a:off x="3124200" y="1676400"/>
            <a:ext cx="0" cy="4267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39" name="Line 7"/>
          <p:cNvSpPr>
            <a:spLocks noChangeShapeType="1"/>
          </p:cNvSpPr>
          <p:nvPr/>
        </p:nvSpPr>
        <p:spPr bwMode="auto">
          <a:xfrm flipV="1">
            <a:off x="4419600" y="1676400"/>
            <a:ext cx="0" cy="4267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40" name="Line 8"/>
          <p:cNvSpPr>
            <a:spLocks noChangeShapeType="1"/>
          </p:cNvSpPr>
          <p:nvPr/>
        </p:nvSpPr>
        <p:spPr bwMode="auto">
          <a:xfrm flipV="1">
            <a:off x="5715000" y="1676400"/>
            <a:ext cx="0" cy="4267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41" name="Line 9"/>
          <p:cNvSpPr>
            <a:spLocks noChangeShapeType="1"/>
          </p:cNvSpPr>
          <p:nvPr/>
        </p:nvSpPr>
        <p:spPr bwMode="auto">
          <a:xfrm flipV="1">
            <a:off x="7010400" y="1676400"/>
            <a:ext cx="0" cy="4267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42" name="Text Box 10"/>
          <p:cNvSpPr txBox="1">
            <a:spLocks noChangeArrowheads="1"/>
          </p:cNvSpPr>
          <p:nvPr/>
        </p:nvSpPr>
        <p:spPr bwMode="auto">
          <a:xfrm>
            <a:off x="1482725" y="60563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latin typeface="Arial" panose="020B0604020202020204" pitchFamily="34" charset="0"/>
              </a:rPr>
              <a:t>1960</a:t>
            </a:r>
          </a:p>
        </p:txBody>
      </p:sp>
      <p:sp>
        <p:nvSpPr>
          <p:cNvPr id="120843" name="Text Box 11"/>
          <p:cNvSpPr txBox="1">
            <a:spLocks noChangeArrowheads="1"/>
          </p:cNvSpPr>
          <p:nvPr/>
        </p:nvSpPr>
        <p:spPr bwMode="auto">
          <a:xfrm>
            <a:off x="2813050" y="60198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latin typeface="Arial" panose="020B0604020202020204" pitchFamily="34" charset="0"/>
              </a:rPr>
              <a:t>1970</a:t>
            </a:r>
          </a:p>
        </p:txBody>
      </p:sp>
      <p:sp>
        <p:nvSpPr>
          <p:cNvPr id="120844" name="Text Box 12"/>
          <p:cNvSpPr txBox="1">
            <a:spLocks noChangeArrowheads="1"/>
          </p:cNvSpPr>
          <p:nvPr/>
        </p:nvSpPr>
        <p:spPr bwMode="auto">
          <a:xfrm>
            <a:off x="4108450" y="60198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latin typeface="Arial" panose="020B0604020202020204" pitchFamily="34" charset="0"/>
              </a:rPr>
              <a:t>1980</a:t>
            </a:r>
          </a:p>
        </p:txBody>
      </p:sp>
      <p:sp>
        <p:nvSpPr>
          <p:cNvPr id="120845" name="Text Box 13"/>
          <p:cNvSpPr txBox="1">
            <a:spLocks noChangeArrowheads="1"/>
          </p:cNvSpPr>
          <p:nvPr/>
        </p:nvSpPr>
        <p:spPr bwMode="auto">
          <a:xfrm>
            <a:off x="5403850" y="60198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latin typeface="Arial" panose="020B0604020202020204" pitchFamily="34" charset="0"/>
              </a:rPr>
              <a:t>1990</a:t>
            </a:r>
          </a:p>
        </p:txBody>
      </p:sp>
      <p:sp>
        <p:nvSpPr>
          <p:cNvPr id="120846" name="Text Box 14"/>
          <p:cNvSpPr txBox="1">
            <a:spLocks noChangeArrowheads="1"/>
          </p:cNvSpPr>
          <p:nvPr/>
        </p:nvSpPr>
        <p:spPr bwMode="auto">
          <a:xfrm>
            <a:off x="6699250" y="60198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latin typeface="Arial" panose="020B0604020202020204" pitchFamily="34" charset="0"/>
              </a:rPr>
              <a:t>2000</a:t>
            </a:r>
          </a:p>
        </p:txBody>
      </p:sp>
      <p:sp>
        <p:nvSpPr>
          <p:cNvPr id="120847" name="Text Box 15"/>
          <p:cNvSpPr txBox="1">
            <a:spLocks noChangeArrowheads="1"/>
          </p:cNvSpPr>
          <p:nvPr/>
        </p:nvSpPr>
        <p:spPr bwMode="auto">
          <a:xfrm>
            <a:off x="199979" y="4868863"/>
            <a:ext cx="1454245"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dirty="0" smtClean="0">
                <a:latin typeface="Arial Black" panose="020B0A04020102020204" pitchFamily="34" charset="0"/>
              </a:rPr>
              <a:t>E-mécanique</a:t>
            </a:r>
          </a:p>
          <a:p>
            <a:pPr algn="ctr"/>
            <a:r>
              <a:rPr lang="fr-FR" altLang="fr-FR" sz="1400" dirty="0" smtClean="0">
                <a:latin typeface="Arial Black" panose="020B0A04020102020204" pitchFamily="34" charset="0"/>
              </a:rPr>
              <a:t>Rotary</a:t>
            </a:r>
            <a:endParaRPr lang="fr-FR" altLang="fr-FR" sz="1400" dirty="0">
              <a:latin typeface="Arial Black" panose="020B0A04020102020204" pitchFamily="34" charset="0"/>
            </a:endParaRPr>
          </a:p>
          <a:p>
            <a:pPr algn="ctr"/>
            <a:r>
              <a:rPr lang="fr-FR" altLang="fr-FR" sz="1400" dirty="0" err="1">
                <a:latin typeface="Arial Black" panose="020B0A04020102020204" pitchFamily="34" charset="0"/>
              </a:rPr>
              <a:t>Crossbar</a:t>
            </a:r>
            <a:endParaRPr lang="fr-FR" altLang="fr-FR" sz="1400" dirty="0">
              <a:latin typeface="Arial Black" panose="020B0A04020102020204" pitchFamily="34" charset="0"/>
            </a:endParaRPr>
          </a:p>
        </p:txBody>
      </p:sp>
      <p:sp>
        <p:nvSpPr>
          <p:cNvPr id="120848" name="Text Box 16"/>
          <p:cNvSpPr txBox="1">
            <a:spLocks noChangeArrowheads="1"/>
          </p:cNvSpPr>
          <p:nvPr/>
        </p:nvSpPr>
        <p:spPr bwMode="auto">
          <a:xfrm>
            <a:off x="1974850" y="1752600"/>
            <a:ext cx="996950"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400">
                <a:latin typeface="Arial Black" panose="020B0A04020102020204" pitchFamily="34" charset="0"/>
              </a:rPr>
              <a:t>Store &amp;</a:t>
            </a:r>
          </a:p>
          <a:p>
            <a:r>
              <a:rPr lang="fr-FR" altLang="fr-FR" sz="1400">
                <a:latin typeface="Arial Black" panose="020B0A04020102020204" pitchFamily="34" charset="0"/>
              </a:rPr>
              <a:t>Forward</a:t>
            </a:r>
          </a:p>
        </p:txBody>
      </p:sp>
      <p:sp>
        <p:nvSpPr>
          <p:cNvPr id="120849" name="Text Box 17"/>
          <p:cNvSpPr txBox="1">
            <a:spLocks noChangeArrowheads="1"/>
          </p:cNvSpPr>
          <p:nvPr/>
        </p:nvSpPr>
        <p:spPr bwMode="auto">
          <a:xfrm>
            <a:off x="2279650" y="2597150"/>
            <a:ext cx="985838"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400">
                <a:latin typeface="Arial Black" panose="020B0A04020102020204" pitchFamily="34" charset="0"/>
              </a:rPr>
              <a:t>Paquets</a:t>
            </a:r>
          </a:p>
          <a:p>
            <a:r>
              <a:rPr lang="fr-FR" altLang="fr-FR" sz="1400">
                <a:latin typeface="Arial Black" panose="020B0A04020102020204" pitchFamily="34" charset="0"/>
              </a:rPr>
              <a:t>ARPA</a:t>
            </a:r>
          </a:p>
        </p:txBody>
      </p:sp>
      <p:sp>
        <p:nvSpPr>
          <p:cNvPr id="120850" name="Text Box 18"/>
          <p:cNvSpPr txBox="1">
            <a:spLocks noChangeArrowheads="1"/>
          </p:cNvSpPr>
          <p:nvPr/>
        </p:nvSpPr>
        <p:spPr bwMode="auto">
          <a:xfrm>
            <a:off x="2627313" y="4437112"/>
            <a:ext cx="1193800" cy="1377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a:latin typeface="Arial Black" panose="020B0A04020102020204" pitchFamily="34" charset="0"/>
              </a:rPr>
              <a:t>Electronic</a:t>
            </a:r>
          </a:p>
          <a:p>
            <a:pPr algn="ctr"/>
            <a:r>
              <a:rPr lang="fr-FR" altLang="fr-FR" sz="1400">
                <a:latin typeface="Arial Black" panose="020B0A04020102020204" pitchFamily="34" charset="0"/>
              </a:rPr>
              <a:t>+</a:t>
            </a:r>
          </a:p>
          <a:p>
            <a:pPr algn="ctr"/>
            <a:r>
              <a:rPr lang="fr-FR" altLang="fr-FR" sz="1400">
                <a:latin typeface="Arial Black" panose="020B0A04020102020204" pitchFamily="34" charset="0"/>
              </a:rPr>
              <a:t>Time </a:t>
            </a:r>
          </a:p>
          <a:p>
            <a:pPr algn="ctr"/>
            <a:r>
              <a:rPr lang="fr-FR" altLang="fr-FR" sz="1400">
                <a:latin typeface="Arial Black" panose="020B0A04020102020204" pitchFamily="34" charset="0"/>
              </a:rPr>
              <a:t>Division</a:t>
            </a:r>
          </a:p>
          <a:p>
            <a:pPr algn="ctr"/>
            <a:r>
              <a:rPr lang="fr-FR" altLang="fr-FR" sz="1400">
                <a:latin typeface="Arial Black" panose="020B0A04020102020204" pitchFamily="34" charset="0"/>
              </a:rPr>
              <a:t>Circuit</a:t>
            </a:r>
          </a:p>
          <a:p>
            <a:pPr algn="ctr"/>
            <a:r>
              <a:rPr lang="fr-FR" altLang="fr-FR" sz="1400">
                <a:latin typeface="Arial Black" panose="020B0A04020102020204" pitchFamily="34" charset="0"/>
              </a:rPr>
              <a:t>Switching</a:t>
            </a:r>
          </a:p>
        </p:txBody>
      </p:sp>
      <p:sp>
        <p:nvSpPr>
          <p:cNvPr id="120851" name="Text Box 19"/>
          <p:cNvSpPr txBox="1">
            <a:spLocks noChangeArrowheads="1"/>
          </p:cNvSpPr>
          <p:nvPr/>
        </p:nvSpPr>
        <p:spPr bwMode="auto">
          <a:xfrm>
            <a:off x="3224213" y="3357563"/>
            <a:ext cx="982662" cy="523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a:latin typeface="Arial Black" panose="020B0A04020102020204" pitchFamily="34" charset="0"/>
              </a:rPr>
              <a:t>Paquets</a:t>
            </a:r>
          </a:p>
          <a:p>
            <a:pPr algn="ctr"/>
            <a:r>
              <a:rPr lang="fr-FR" altLang="fr-FR" sz="1400">
                <a:latin typeface="Arial Black" panose="020B0A04020102020204" pitchFamily="34" charset="0"/>
              </a:rPr>
              <a:t>X25</a:t>
            </a:r>
          </a:p>
        </p:txBody>
      </p:sp>
      <p:sp>
        <p:nvSpPr>
          <p:cNvPr id="120852" name="Text Box 20"/>
          <p:cNvSpPr txBox="1">
            <a:spLocks noChangeArrowheads="1"/>
          </p:cNvSpPr>
          <p:nvPr/>
        </p:nvSpPr>
        <p:spPr bwMode="auto">
          <a:xfrm>
            <a:off x="4097338" y="2362200"/>
            <a:ext cx="985837"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a:latin typeface="Arial Black" panose="020B0A04020102020204" pitchFamily="34" charset="0"/>
              </a:rPr>
              <a:t>Paquets</a:t>
            </a:r>
          </a:p>
          <a:p>
            <a:pPr algn="ctr"/>
            <a:r>
              <a:rPr lang="fr-FR" altLang="fr-FR" sz="1400">
                <a:latin typeface="Arial Black" panose="020B0A04020102020204" pitchFamily="34" charset="0"/>
              </a:rPr>
              <a:t>IP V4</a:t>
            </a:r>
          </a:p>
        </p:txBody>
      </p:sp>
      <p:sp>
        <p:nvSpPr>
          <p:cNvPr id="120853" name="Text Box 21"/>
          <p:cNvSpPr txBox="1">
            <a:spLocks noChangeArrowheads="1"/>
          </p:cNvSpPr>
          <p:nvPr/>
        </p:nvSpPr>
        <p:spPr bwMode="auto">
          <a:xfrm>
            <a:off x="7517628" y="2097882"/>
            <a:ext cx="985838"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a:latin typeface="Arial Black" panose="020B0A04020102020204" pitchFamily="34" charset="0"/>
              </a:rPr>
              <a:t>Paquets</a:t>
            </a:r>
          </a:p>
          <a:p>
            <a:pPr algn="ctr"/>
            <a:r>
              <a:rPr lang="fr-FR" altLang="fr-FR" sz="1400">
                <a:latin typeface="Arial Black" panose="020B0A04020102020204" pitchFamily="34" charset="0"/>
              </a:rPr>
              <a:t>IP V6</a:t>
            </a:r>
          </a:p>
        </p:txBody>
      </p:sp>
      <p:sp>
        <p:nvSpPr>
          <p:cNvPr id="120854" name="Text Box 22"/>
          <p:cNvSpPr txBox="1">
            <a:spLocks noChangeArrowheads="1"/>
          </p:cNvSpPr>
          <p:nvPr/>
        </p:nvSpPr>
        <p:spPr bwMode="auto">
          <a:xfrm>
            <a:off x="5218113" y="908050"/>
            <a:ext cx="747712"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a:latin typeface="Arial Black" panose="020B0A04020102020204" pitchFamily="34" charset="0"/>
              </a:rPr>
              <a:t>Mail</a:t>
            </a:r>
          </a:p>
          <a:p>
            <a:pPr algn="ctr"/>
            <a:r>
              <a:rPr lang="fr-FR" altLang="fr-FR" sz="1400">
                <a:latin typeface="Arial Black" panose="020B0A04020102020204" pitchFamily="34" charset="0"/>
              </a:rPr>
              <a:t>SMTP</a:t>
            </a:r>
          </a:p>
        </p:txBody>
      </p:sp>
      <p:sp>
        <p:nvSpPr>
          <p:cNvPr id="120855" name="Text Box 23"/>
          <p:cNvSpPr txBox="1">
            <a:spLocks noChangeArrowheads="1"/>
          </p:cNvSpPr>
          <p:nvPr/>
        </p:nvSpPr>
        <p:spPr bwMode="auto">
          <a:xfrm>
            <a:off x="6123781" y="4581525"/>
            <a:ext cx="7524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800">
                <a:latin typeface="Arial Black" panose="020B0A04020102020204" pitchFamily="34" charset="0"/>
              </a:rPr>
              <a:t>ATM</a:t>
            </a:r>
          </a:p>
        </p:txBody>
      </p:sp>
      <p:sp>
        <p:nvSpPr>
          <p:cNvPr id="120856" name="Text Box 24"/>
          <p:cNvSpPr txBox="1">
            <a:spLocks noChangeArrowheads="1"/>
          </p:cNvSpPr>
          <p:nvPr/>
        </p:nvSpPr>
        <p:spPr bwMode="auto">
          <a:xfrm>
            <a:off x="206375" y="3357563"/>
            <a:ext cx="2205038" cy="879475"/>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b="1">
                <a:solidFill>
                  <a:schemeClr val="accent2"/>
                </a:solidFill>
                <a:latin typeface="Arial" panose="020B0604020202020204" pitchFamily="34" charset="0"/>
              </a:rPr>
              <a:t>Téléphonie</a:t>
            </a:r>
          </a:p>
          <a:p>
            <a:pPr algn="ctr"/>
            <a:r>
              <a:rPr lang="fr-FR" altLang="fr-FR" b="1">
                <a:solidFill>
                  <a:schemeClr val="accent2"/>
                </a:solidFill>
                <a:latin typeface="Arial" panose="020B0604020202020204" pitchFamily="34" charset="0"/>
              </a:rPr>
              <a:t>Commutation</a:t>
            </a:r>
          </a:p>
        </p:txBody>
      </p:sp>
      <p:sp>
        <p:nvSpPr>
          <p:cNvPr id="120857" name="Text Box 25"/>
          <p:cNvSpPr txBox="1">
            <a:spLocks noChangeArrowheads="1"/>
          </p:cNvSpPr>
          <p:nvPr/>
        </p:nvSpPr>
        <p:spPr bwMode="auto">
          <a:xfrm>
            <a:off x="179388" y="692150"/>
            <a:ext cx="2085975" cy="879475"/>
          </a:xfrm>
          <a:prstGeom prst="rect">
            <a:avLst/>
          </a:prstGeom>
          <a:noFill/>
          <a:ln w="5715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b="1">
                <a:solidFill>
                  <a:srgbClr val="00FF00"/>
                </a:solidFill>
                <a:latin typeface="Arial" panose="020B0604020202020204" pitchFamily="34" charset="0"/>
              </a:rPr>
              <a:t>Informatique</a:t>
            </a:r>
          </a:p>
          <a:p>
            <a:pPr algn="ctr"/>
            <a:r>
              <a:rPr lang="fr-FR" altLang="fr-FR" b="1">
                <a:solidFill>
                  <a:srgbClr val="00FF00"/>
                </a:solidFill>
                <a:latin typeface="Arial" panose="020B0604020202020204" pitchFamily="34" charset="0"/>
              </a:rPr>
              <a:t>Routage</a:t>
            </a:r>
          </a:p>
        </p:txBody>
      </p:sp>
      <p:sp>
        <p:nvSpPr>
          <p:cNvPr id="120858" name="Line 26"/>
          <p:cNvSpPr>
            <a:spLocks noChangeShapeType="1"/>
          </p:cNvSpPr>
          <p:nvPr/>
        </p:nvSpPr>
        <p:spPr bwMode="auto">
          <a:xfrm flipV="1">
            <a:off x="1681212" y="5173712"/>
            <a:ext cx="944089"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59" name="Line 27"/>
          <p:cNvSpPr>
            <a:spLocks noChangeShapeType="1"/>
          </p:cNvSpPr>
          <p:nvPr/>
        </p:nvSpPr>
        <p:spPr bwMode="auto">
          <a:xfrm flipV="1">
            <a:off x="3276598" y="2590799"/>
            <a:ext cx="838201" cy="27781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0" name="Line 28"/>
          <p:cNvSpPr>
            <a:spLocks noChangeShapeType="1"/>
          </p:cNvSpPr>
          <p:nvPr/>
        </p:nvSpPr>
        <p:spPr bwMode="auto">
          <a:xfrm>
            <a:off x="2438400" y="2286000"/>
            <a:ext cx="1524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1" name="Line 29"/>
          <p:cNvSpPr>
            <a:spLocks noChangeShapeType="1"/>
          </p:cNvSpPr>
          <p:nvPr/>
        </p:nvSpPr>
        <p:spPr bwMode="auto">
          <a:xfrm>
            <a:off x="2857178" y="3141662"/>
            <a:ext cx="419422" cy="51593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2" name="Line 30"/>
          <p:cNvSpPr>
            <a:spLocks noChangeShapeType="1"/>
          </p:cNvSpPr>
          <p:nvPr/>
        </p:nvSpPr>
        <p:spPr bwMode="auto">
          <a:xfrm>
            <a:off x="4191000" y="3657600"/>
            <a:ext cx="525463" cy="56356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3" name="Line 31"/>
          <p:cNvSpPr>
            <a:spLocks noChangeShapeType="1"/>
          </p:cNvSpPr>
          <p:nvPr/>
        </p:nvSpPr>
        <p:spPr bwMode="auto">
          <a:xfrm flipV="1">
            <a:off x="5105400" y="2349500"/>
            <a:ext cx="2562225" cy="2413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4" name="Line 32"/>
          <p:cNvSpPr>
            <a:spLocks noChangeShapeType="1"/>
          </p:cNvSpPr>
          <p:nvPr/>
        </p:nvSpPr>
        <p:spPr bwMode="auto">
          <a:xfrm>
            <a:off x="4191000" y="3810000"/>
            <a:ext cx="1604963" cy="914400"/>
          </a:xfrm>
          <a:prstGeom prst="line">
            <a:avLst/>
          </a:prstGeom>
          <a:noFill/>
          <a:ln w="190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5" name="Text Box 33"/>
          <p:cNvSpPr txBox="1">
            <a:spLocks noChangeArrowheads="1"/>
          </p:cNvSpPr>
          <p:nvPr/>
        </p:nvSpPr>
        <p:spPr bwMode="auto">
          <a:xfrm>
            <a:off x="69850" y="6034088"/>
            <a:ext cx="133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800">
                <a:latin typeface="Arial" panose="020B0604020202020204" pitchFamily="34" charset="0"/>
              </a:rPr>
              <a:t>1900  …….</a:t>
            </a:r>
          </a:p>
        </p:txBody>
      </p:sp>
      <p:sp>
        <p:nvSpPr>
          <p:cNvPr id="120866" name="Text Box 34"/>
          <p:cNvSpPr txBox="1">
            <a:spLocks noChangeArrowheads="1"/>
          </p:cNvSpPr>
          <p:nvPr/>
        </p:nvSpPr>
        <p:spPr bwMode="auto">
          <a:xfrm>
            <a:off x="4400550" y="4714875"/>
            <a:ext cx="673582"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400" dirty="0" smtClean="0">
                <a:latin typeface="Arial Black" panose="020B0A04020102020204" pitchFamily="34" charset="0"/>
              </a:rPr>
              <a:t>RNIS</a:t>
            </a:r>
            <a:endParaRPr lang="fr-FR" altLang="fr-FR" sz="1400" dirty="0">
              <a:latin typeface="Arial Black" panose="020B0A04020102020204" pitchFamily="34" charset="0"/>
            </a:endParaRPr>
          </a:p>
        </p:txBody>
      </p:sp>
      <p:sp>
        <p:nvSpPr>
          <p:cNvPr id="120867" name="Line 35"/>
          <p:cNvSpPr>
            <a:spLocks noChangeShapeType="1"/>
          </p:cNvSpPr>
          <p:nvPr/>
        </p:nvSpPr>
        <p:spPr bwMode="auto">
          <a:xfrm flipV="1">
            <a:off x="3810000" y="4876800"/>
            <a:ext cx="609600"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8" name="Text Box 36"/>
          <p:cNvSpPr txBox="1">
            <a:spLocks noChangeArrowheads="1"/>
          </p:cNvSpPr>
          <p:nvPr/>
        </p:nvSpPr>
        <p:spPr bwMode="auto">
          <a:xfrm>
            <a:off x="3944625" y="5292497"/>
            <a:ext cx="973875" cy="584775"/>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600" b="1" dirty="0" smtClean="0">
                <a:solidFill>
                  <a:srgbClr val="FF3300"/>
                </a:solidFill>
                <a:latin typeface="Arial" panose="020B0604020202020204" pitchFamily="34" charset="0"/>
              </a:rPr>
              <a:t>SS7</a:t>
            </a:r>
          </a:p>
          <a:p>
            <a:pPr algn="ctr"/>
            <a:r>
              <a:rPr lang="fr-FR" altLang="fr-FR" sz="1600" b="1" dirty="0" smtClean="0">
                <a:solidFill>
                  <a:srgbClr val="FF3300"/>
                </a:solidFill>
                <a:latin typeface="Arial" panose="020B0604020202020204" pitchFamily="34" charset="0"/>
              </a:rPr>
              <a:t>IN</a:t>
            </a:r>
            <a:endParaRPr lang="fr-FR" altLang="fr-FR" sz="1600" b="1" dirty="0">
              <a:solidFill>
                <a:srgbClr val="FF3300"/>
              </a:solidFill>
              <a:latin typeface="Arial" panose="020B0604020202020204" pitchFamily="34" charset="0"/>
            </a:endParaRPr>
          </a:p>
        </p:txBody>
      </p:sp>
      <p:sp>
        <p:nvSpPr>
          <p:cNvPr id="120869" name="Text Box 37"/>
          <p:cNvSpPr txBox="1">
            <a:spLocks noChangeArrowheads="1"/>
          </p:cNvSpPr>
          <p:nvPr/>
        </p:nvSpPr>
        <p:spPr bwMode="auto">
          <a:xfrm>
            <a:off x="4067175" y="1484313"/>
            <a:ext cx="666750"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600" b="1">
                <a:latin typeface="Arial" panose="020B0604020202020204" pitchFamily="34" charset="0"/>
              </a:rPr>
              <a:t>X400</a:t>
            </a:r>
            <a:endParaRPr lang="fr-FR" altLang="fr-FR" sz="2000" b="1">
              <a:latin typeface="Arial" panose="020B0604020202020204" pitchFamily="34" charset="0"/>
            </a:endParaRPr>
          </a:p>
        </p:txBody>
      </p:sp>
      <p:sp>
        <p:nvSpPr>
          <p:cNvPr id="120870" name="Line 38"/>
          <p:cNvSpPr>
            <a:spLocks noChangeShapeType="1"/>
          </p:cNvSpPr>
          <p:nvPr/>
        </p:nvSpPr>
        <p:spPr bwMode="auto">
          <a:xfrm flipV="1">
            <a:off x="2987675" y="1700213"/>
            <a:ext cx="107950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0871" name="Oval 39"/>
          <p:cNvSpPr>
            <a:spLocks noChangeArrowheads="1"/>
          </p:cNvSpPr>
          <p:nvPr/>
        </p:nvSpPr>
        <p:spPr bwMode="auto">
          <a:xfrm>
            <a:off x="6948488" y="2781300"/>
            <a:ext cx="1152525" cy="719138"/>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b="1">
                <a:latin typeface="Arial" panose="020B0604020202020204" pitchFamily="34" charset="0"/>
                <a:cs typeface="Arial" panose="020B0604020202020204" pitchFamily="34" charset="0"/>
              </a:rPr>
              <a:t>MPLS</a:t>
            </a:r>
          </a:p>
        </p:txBody>
      </p:sp>
      <p:sp>
        <p:nvSpPr>
          <p:cNvPr id="120872" name="Line 40"/>
          <p:cNvSpPr>
            <a:spLocks noChangeShapeType="1"/>
          </p:cNvSpPr>
          <p:nvPr/>
        </p:nvSpPr>
        <p:spPr bwMode="auto">
          <a:xfrm>
            <a:off x="5867400" y="3933825"/>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73" name="Line 41"/>
          <p:cNvSpPr>
            <a:spLocks noChangeShapeType="1"/>
          </p:cNvSpPr>
          <p:nvPr/>
        </p:nvSpPr>
        <p:spPr bwMode="auto">
          <a:xfrm>
            <a:off x="5076825" y="2708275"/>
            <a:ext cx="2016125" cy="4333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74" name="Freeform 42"/>
          <p:cNvSpPr>
            <a:spLocks/>
          </p:cNvSpPr>
          <p:nvPr/>
        </p:nvSpPr>
        <p:spPr bwMode="auto">
          <a:xfrm rot="-450030">
            <a:off x="4211638" y="3141663"/>
            <a:ext cx="2808287" cy="288925"/>
          </a:xfrm>
          <a:custGeom>
            <a:avLst/>
            <a:gdLst>
              <a:gd name="T0" fmla="*/ 0 w 1679"/>
              <a:gd name="T1" fmla="*/ 216295 h 362"/>
              <a:gd name="T2" fmla="*/ 682419 w 1679"/>
              <a:gd name="T3" fmla="*/ 71832 h 362"/>
              <a:gd name="T4" fmla="*/ 1593983 w 1679"/>
              <a:gd name="T5" fmla="*/ 35916 h 362"/>
              <a:gd name="T6" fmla="*/ 2808287 w 1679"/>
              <a:gd name="T7" fmla="*/ 288925 h 3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79" h="362">
                <a:moveTo>
                  <a:pt x="0" y="271"/>
                </a:moveTo>
                <a:cubicBezTo>
                  <a:pt x="124" y="199"/>
                  <a:pt x="249" y="128"/>
                  <a:pt x="408" y="90"/>
                </a:cubicBezTo>
                <a:cubicBezTo>
                  <a:pt x="567" y="52"/>
                  <a:pt x="741" y="0"/>
                  <a:pt x="953" y="45"/>
                </a:cubicBezTo>
                <a:cubicBezTo>
                  <a:pt x="1165" y="90"/>
                  <a:pt x="1611" y="271"/>
                  <a:pt x="1679" y="362"/>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75" name="Oval 43"/>
          <p:cNvSpPr>
            <a:spLocks noChangeArrowheads="1"/>
          </p:cNvSpPr>
          <p:nvPr/>
        </p:nvSpPr>
        <p:spPr bwMode="auto">
          <a:xfrm rot="-349495">
            <a:off x="3049029" y="1748378"/>
            <a:ext cx="5773571" cy="1512887"/>
          </a:xfrm>
          <a:prstGeom prst="ellipse">
            <a:avLst/>
          </a:pr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120876" name="Oval 44"/>
          <p:cNvSpPr>
            <a:spLocks noChangeArrowheads="1"/>
          </p:cNvSpPr>
          <p:nvPr/>
        </p:nvSpPr>
        <p:spPr bwMode="auto">
          <a:xfrm rot="397950">
            <a:off x="3132138" y="3068638"/>
            <a:ext cx="5111750" cy="15113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120877" name="Text Box 45"/>
          <p:cNvSpPr txBox="1">
            <a:spLocks noChangeArrowheads="1"/>
          </p:cNvSpPr>
          <p:nvPr/>
        </p:nvSpPr>
        <p:spPr bwMode="auto">
          <a:xfrm rot="-287947">
            <a:off x="5165093" y="1667712"/>
            <a:ext cx="2673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800" b="1" dirty="0">
                <a:solidFill>
                  <a:srgbClr val="00FF00"/>
                </a:solidFill>
                <a:latin typeface="Arial" panose="020B0604020202020204" pitchFamily="34" charset="0"/>
                <a:cs typeface="Arial" panose="020B0604020202020204" pitchFamily="34" charset="0"/>
              </a:rPr>
              <a:t>Datagrammes</a:t>
            </a:r>
          </a:p>
        </p:txBody>
      </p:sp>
      <p:sp>
        <p:nvSpPr>
          <p:cNvPr id="120878" name="Text Box 46"/>
          <p:cNvSpPr txBox="1">
            <a:spLocks noChangeArrowheads="1"/>
          </p:cNvSpPr>
          <p:nvPr/>
        </p:nvSpPr>
        <p:spPr bwMode="auto">
          <a:xfrm>
            <a:off x="5508625" y="5180013"/>
            <a:ext cx="7651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800">
                <a:latin typeface="Arial Black" panose="020B0A04020102020204" pitchFamily="34" charset="0"/>
              </a:rPr>
              <a:t>GSM</a:t>
            </a:r>
          </a:p>
        </p:txBody>
      </p:sp>
      <p:sp>
        <p:nvSpPr>
          <p:cNvPr id="120879" name="Line 47"/>
          <p:cNvSpPr>
            <a:spLocks noChangeShapeType="1"/>
          </p:cNvSpPr>
          <p:nvPr/>
        </p:nvSpPr>
        <p:spPr bwMode="auto">
          <a:xfrm>
            <a:off x="5076825" y="4868863"/>
            <a:ext cx="431800" cy="5048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80" name="Line 48"/>
          <p:cNvSpPr>
            <a:spLocks noChangeShapeType="1"/>
          </p:cNvSpPr>
          <p:nvPr/>
        </p:nvSpPr>
        <p:spPr bwMode="auto">
          <a:xfrm flipV="1">
            <a:off x="4932363" y="5445125"/>
            <a:ext cx="576262" cy="1444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81" name="Text Box 49"/>
          <p:cNvSpPr txBox="1">
            <a:spLocks noChangeArrowheads="1"/>
          </p:cNvSpPr>
          <p:nvPr/>
        </p:nvSpPr>
        <p:spPr bwMode="auto">
          <a:xfrm>
            <a:off x="3883228" y="1916832"/>
            <a:ext cx="1120820" cy="369332"/>
          </a:xfrm>
          <a:prstGeom prst="rect">
            <a:avLst/>
          </a:prstGeom>
          <a:solidFill>
            <a:schemeClr val="bg1"/>
          </a:solidFill>
          <a:ln w="9525">
            <a:solidFill>
              <a:srgbClr val="00FF00"/>
            </a:solidFill>
            <a:miter lim="800000"/>
            <a:headEnd/>
            <a:tailEnd/>
          </a:ln>
          <a:effectLs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1800" b="1" dirty="0" smtClean="0">
                <a:solidFill>
                  <a:srgbClr val="00FF00"/>
                </a:solidFill>
                <a:latin typeface="Arial" panose="020B0604020202020204" pitchFamily="34" charset="0"/>
                <a:cs typeface="Arial" panose="020B0604020202020204" pitchFamily="34" charset="0"/>
              </a:rPr>
              <a:t>Ethernet</a:t>
            </a:r>
            <a:endParaRPr lang="fr-FR" altLang="fr-FR" sz="1800" b="1" dirty="0">
              <a:solidFill>
                <a:srgbClr val="00FF00"/>
              </a:solidFill>
              <a:latin typeface="Arial" panose="020B0604020202020204" pitchFamily="34" charset="0"/>
              <a:cs typeface="Arial" panose="020B0604020202020204" pitchFamily="34" charset="0"/>
            </a:endParaRPr>
          </a:p>
        </p:txBody>
      </p:sp>
      <p:sp>
        <p:nvSpPr>
          <p:cNvPr id="120882" name="Line 50"/>
          <p:cNvSpPr>
            <a:spLocks noChangeShapeType="1"/>
          </p:cNvSpPr>
          <p:nvPr/>
        </p:nvSpPr>
        <p:spPr bwMode="auto">
          <a:xfrm>
            <a:off x="323850" y="3500438"/>
            <a:ext cx="8640763" cy="1800225"/>
          </a:xfrm>
          <a:prstGeom prst="line">
            <a:avLst/>
          </a:prstGeom>
          <a:noFill/>
          <a:ln w="38100" cmpd="dbl">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84" name="Line 52"/>
          <p:cNvSpPr>
            <a:spLocks noChangeShapeType="1"/>
          </p:cNvSpPr>
          <p:nvPr/>
        </p:nvSpPr>
        <p:spPr bwMode="auto">
          <a:xfrm>
            <a:off x="8027988" y="3284538"/>
            <a:ext cx="159243" cy="180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86" name="Text Box 54"/>
          <p:cNvSpPr txBox="1">
            <a:spLocks noChangeArrowheads="1"/>
          </p:cNvSpPr>
          <p:nvPr/>
        </p:nvSpPr>
        <p:spPr bwMode="auto">
          <a:xfrm>
            <a:off x="7432675" y="4889500"/>
            <a:ext cx="8413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1800" b="1">
                <a:latin typeface="Arial" panose="020B0604020202020204" pitchFamily="34" charset="0"/>
              </a:rPr>
              <a:t>UMTS</a:t>
            </a:r>
          </a:p>
        </p:txBody>
      </p:sp>
      <p:sp>
        <p:nvSpPr>
          <p:cNvPr id="120887" name="Line 55"/>
          <p:cNvSpPr>
            <a:spLocks noChangeShapeType="1"/>
          </p:cNvSpPr>
          <p:nvPr/>
        </p:nvSpPr>
        <p:spPr bwMode="auto">
          <a:xfrm flipV="1">
            <a:off x="6300788" y="5157788"/>
            <a:ext cx="1150937"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89" name="Line 57"/>
          <p:cNvSpPr>
            <a:spLocks noChangeShapeType="1"/>
          </p:cNvSpPr>
          <p:nvPr/>
        </p:nvSpPr>
        <p:spPr bwMode="auto">
          <a:xfrm flipV="1">
            <a:off x="5580063" y="3284538"/>
            <a:ext cx="1439862"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90" name="Line 58"/>
          <p:cNvSpPr>
            <a:spLocks noChangeShapeType="1"/>
          </p:cNvSpPr>
          <p:nvPr/>
        </p:nvSpPr>
        <p:spPr bwMode="auto">
          <a:xfrm>
            <a:off x="5626022" y="4344201"/>
            <a:ext cx="488235" cy="44687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91" name="Text Box 59"/>
          <p:cNvSpPr txBox="1">
            <a:spLocks noChangeArrowheads="1"/>
          </p:cNvSpPr>
          <p:nvPr/>
        </p:nvSpPr>
        <p:spPr bwMode="auto">
          <a:xfrm>
            <a:off x="4643438" y="3933825"/>
            <a:ext cx="985837" cy="7397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a:latin typeface="Arial Black" panose="020B0A04020102020204" pitchFamily="34" charset="0"/>
              </a:rPr>
              <a:t>Paquets</a:t>
            </a:r>
          </a:p>
          <a:p>
            <a:pPr algn="ctr"/>
            <a:r>
              <a:rPr lang="fr-FR" altLang="fr-FR" sz="1400">
                <a:latin typeface="Arial Black" panose="020B0A04020102020204" pitchFamily="34" charset="0"/>
              </a:rPr>
              <a:t>Frame</a:t>
            </a:r>
          </a:p>
          <a:p>
            <a:pPr algn="ctr"/>
            <a:r>
              <a:rPr lang="fr-FR" altLang="fr-FR" sz="1400">
                <a:latin typeface="Arial Black" panose="020B0A04020102020204" pitchFamily="34" charset="0"/>
              </a:rPr>
              <a:t>Relay</a:t>
            </a:r>
          </a:p>
        </p:txBody>
      </p:sp>
      <p:sp>
        <p:nvSpPr>
          <p:cNvPr id="120892" name="Line 60"/>
          <p:cNvSpPr>
            <a:spLocks noChangeShapeType="1"/>
          </p:cNvSpPr>
          <p:nvPr/>
        </p:nvSpPr>
        <p:spPr bwMode="auto">
          <a:xfrm flipV="1">
            <a:off x="4716463" y="1196975"/>
            <a:ext cx="50323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93" name="Text Box 61"/>
          <p:cNvSpPr txBox="1">
            <a:spLocks noChangeArrowheads="1"/>
          </p:cNvSpPr>
          <p:nvPr/>
        </p:nvSpPr>
        <p:spPr bwMode="auto">
          <a:xfrm rot="1116223">
            <a:off x="5212336" y="3675157"/>
            <a:ext cx="25209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b="1" dirty="0">
                <a:solidFill>
                  <a:schemeClr val="accent2"/>
                </a:solidFill>
                <a:latin typeface="Arial" panose="020B0604020202020204" pitchFamily="34" charset="0"/>
                <a:cs typeface="Arial" panose="020B0604020202020204" pitchFamily="34" charset="0"/>
              </a:rPr>
              <a:t>Circuits Virtuels</a:t>
            </a:r>
          </a:p>
        </p:txBody>
      </p:sp>
      <p:sp>
        <p:nvSpPr>
          <p:cNvPr id="120894" name="Line 62"/>
          <p:cNvSpPr>
            <a:spLocks noChangeShapeType="1"/>
          </p:cNvSpPr>
          <p:nvPr/>
        </p:nvSpPr>
        <p:spPr bwMode="auto">
          <a:xfrm flipV="1">
            <a:off x="7812088" y="4292600"/>
            <a:ext cx="504825"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 name="Line 48"/>
          <p:cNvSpPr>
            <a:spLocks noChangeShapeType="1"/>
          </p:cNvSpPr>
          <p:nvPr/>
        </p:nvSpPr>
        <p:spPr bwMode="auto">
          <a:xfrm flipV="1">
            <a:off x="4571326" y="5036909"/>
            <a:ext cx="195937" cy="25558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26465022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RNIS: le meilleur de la CC</a:t>
            </a:r>
            <a:endParaRPr lang="fr-FR" dirty="0"/>
          </a:p>
        </p:txBody>
      </p:sp>
      <p:sp>
        <p:nvSpPr>
          <p:cNvPr id="4" name="Espace réservé du contenu 3"/>
          <p:cNvSpPr>
            <a:spLocks noGrp="1"/>
          </p:cNvSpPr>
          <p:nvPr>
            <p:ph idx="1"/>
          </p:nvPr>
        </p:nvSpPr>
        <p:spPr/>
        <p:txBody>
          <a:bodyPr/>
          <a:lstStyle/>
          <a:p>
            <a:r>
              <a:rPr lang="fr-FR" sz="2800" dirty="0" smtClean="0"/>
              <a:t>L’aboutissement d’une ligne technologique:</a:t>
            </a:r>
          </a:p>
          <a:p>
            <a:pPr lvl="1"/>
            <a:r>
              <a:rPr lang="fr-FR" sz="2000" dirty="0" smtClean="0"/>
              <a:t>Réseau entièrement numérique (y compris le raccordement) et signalisation de « bout en bout »</a:t>
            </a:r>
          </a:p>
          <a:p>
            <a:pPr lvl="1"/>
            <a:r>
              <a:rPr lang="fr-FR" sz="2000" dirty="0" smtClean="0"/>
              <a:t>Commutation de circuits rapide</a:t>
            </a:r>
          </a:p>
          <a:p>
            <a:pPr lvl="1"/>
            <a:r>
              <a:rPr lang="fr-FR" sz="2400" dirty="0" smtClean="0">
                <a:solidFill>
                  <a:srgbClr val="FF0000"/>
                </a:solidFill>
              </a:rPr>
              <a:t>Une architecture informatique associée: canal sémaphore (SS7) et « réseaux intelligents »</a:t>
            </a:r>
          </a:p>
          <a:p>
            <a:r>
              <a:rPr lang="fr-FR" sz="2800" dirty="0" smtClean="0"/>
              <a:t>Un bilan en demi-teinte:</a:t>
            </a:r>
          </a:p>
          <a:p>
            <a:pPr lvl="1"/>
            <a:r>
              <a:rPr lang="fr-FR" sz="2000" dirty="0" smtClean="0"/>
              <a:t>Réussite pour la téléphonie professionnelle (grandes entreprises, centres d’appel, FAX, etc.)</a:t>
            </a:r>
          </a:p>
          <a:p>
            <a:pPr lvl="1"/>
            <a:r>
              <a:rPr lang="fr-FR" sz="2000" dirty="0" smtClean="0"/>
              <a:t>Technologie SS7 au cœur du GSM (signalisation, accès aux serveurs: HLR, SMS, messagerie vocale, etc.)</a:t>
            </a:r>
          </a:p>
          <a:p>
            <a:pPr lvl="1"/>
            <a:r>
              <a:rPr lang="fr-FR" sz="2000" dirty="0" smtClean="0"/>
              <a:t>Mais réussite faible en informatique (tarification CC, réseaux locaux assez mal traités)</a:t>
            </a:r>
          </a:p>
          <a:p>
            <a:pPr lvl="1"/>
            <a:endParaRPr lang="fr-FR" dirty="0" smtClean="0"/>
          </a:p>
        </p:txBody>
      </p:sp>
    </p:spTree>
    <p:extLst>
      <p:ext uri="{BB962C8B-B14F-4D97-AF65-F5344CB8AC3E}">
        <p14:creationId xmlns:p14="http://schemas.microsoft.com/office/powerpoint/2010/main" val="471507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Mobilité</a:t>
            </a:r>
            <a:endParaRPr lang="fr-FR" dirty="0"/>
          </a:p>
        </p:txBody>
      </p:sp>
      <p:sp>
        <p:nvSpPr>
          <p:cNvPr id="3" name="Espace réservé du contenu 2"/>
          <p:cNvSpPr>
            <a:spLocks noGrp="1"/>
          </p:cNvSpPr>
          <p:nvPr>
            <p:ph idx="1"/>
          </p:nvPr>
        </p:nvSpPr>
        <p:spPr/>
        <p:txBody>
          <a:bodyPr/>
          <a:lstStyle/>
          <a:p>
            <a:r>
              <a:rPr lang="fr-FR" sz="2800" dirty="0" smtClean="0"/>
              <a:t>Concept ancien. Premières réalisations militaires (RITA)</a:t>
            </a:r>
          </a:p>
          <a:p>
            <a:r>
              <a:rPr lang="fr-FR" sz="2800" dirty="0" smtClean="0"/>
              <a:t>Indispensable pour le téléphone cellulaire (successeur du radiotéléphone)</a:t>
            </a:r>
          </a:p>
          <a:p>
            <a:r>
              <a:rPr lang="fr-FR" sz="2800" dirty="0" smtClean="0"/>
              <a:t>Principe: serveur de localisation mis à jour en permanence via canal de signalisation (HLR en GSM): table adresse physique ↔ nom symbolique</a:t>
            </a:r>
          </a:p>
          <a:p>
            <a:r>
              <a:rPr lang="fr-FR" sz="2800" dirty="0" smtClean="0"/>
              <a:t>Introduit dans les réseaux IP avec DHCP spécifié en 1993</a:t>
            </a:r>
            <a:endParaRPr lang="fr-FR" sz="2800" dirty="0"/>
          </a:p>
        </p:txBody>
      </p:sp>
    </p:spTree>
    <p:extLst>
      <p:ext uri="{BB962C8B-B14F-4D97-AF65-F5344CB8AC3E}">
        <p14:creationId xmlns:p14="http://schemas.microsoft.com/office/powerpoint/2010/main" val="4046216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109" y="2204864"/>
            <a:ext cx="7968848" cy="1862048"/>
          </a:xfrm>
          <a:prstGeom prst="rect">
            <a:avLst/>
          </a:prstGeom>
          <a:noFill/>
        </p:spPr>
        <p:txBody>
          <a:bodyPr wrap="none" lIns="91440" tIns="45720" rIns="91440" bIns="45720">
            <a:spAutoFit/>
          </a:bodyPr>
          <a:lstStyle/>
          <a:p>
            <a:pPr algn="ctr"/>
            <a:r>
              <a:rPr lang="fr-FR" sz="11500" b="1" dirty="0" smtClean="0">
                <a:ln w="22225">
                  <a:solidFill>
                    <a:schemeClr val="accent2"/>
                  </a:solidFill>
                  <a:prstDash val="solid"/>
                </a:ln>
                <a:solidFill>
                  <a:schemeClr val="accent2">
                    <a:lumMod val="40000"/>
                    <a:lumOff val="60000"/>
                  </a:schemeClr>
                </a:solidFill>
              </a:rPr>
              <a:t>40 ans après</a:t>
            </a:r>
            <a:endParaRPr lang="fr-FR" sz="115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98762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fr-FR" altLang="fr-FR" dirty="0" smtClean="0"/>
              <a:t>Evolution darwinienne </a:t>
            </a:r>
            <a:endParaRPr lang="fr-FR" altLang="fr-FR" dirty="0"/>
          </a:p>
        </p:txBody>
      </p:sp>
      <p:sp>
        <p:nvSpPr>
          <p:cNvPr id="2" name="ZoneTexte 1"/>
          <p:cNvSpPr txBox="1"/>
          <p:nvPr/>
        </p:nvSpPr>
        <p:spPr>
          <a:xfrm>
            <a:off x="827584" y="1966188"/>
            <a:ext cx="5040559" cy="3416320"/>
          </a:xfrm>
          <a:prstGeom prst="rect">
            <a:avLst/>
          </a:prstGeom>
          <a:noFill/>
        </p:spPr>
        <p:txBody>
          <a:bodyPr wrap="square" rtlCol="0">
            <a:spAutoFit/>
          </a:bodyPr>
          <a:lstStyle/>
          <a:p>
            <a:r>
              <a:rPr lang="fr-FR" b="1" u="sng" dirty="0" smtClean="0">
                <a:latin typeface="+mn-lt"/>
              </a:rPr>
              <a:t>DISPARUS</a:t>
            </a:r>
          </a:p>
          <a:p>
            <a:endParaRPr lang="fr-FR" dirty="0" smtClean="0">
              <a:latin typeface="+mn-lt"/>
            </a:endParaRPr>
          </a:p>
          <a:p>
            <a:endParaRPr lang="fr-FR" dirty="0" smtClean="0">
              <a:latin typeface="+mn-lt"/>
            </a:endParaRPr>
          </a:p>
          <a:p>
            <a:r>
              <a:rPr lang="fr-FR" dirty="0" smtClean="0">
                <a:latin typeface="+mn-lt"/>
              </a:rPr>
              <a:t>RESEAUX CONSTRUCTEURS</a:t>
            </a:r>
          </a:p>
          <a:p>
            <a:r>
              <a:rPr lang="fr-FR" dirty="0" smtClean="0">
                <a:latin typeface="+mn-lt"/>
              </a:rPr>
              <a:t>(SNA, DSA, DECNET, NOVELL)</a:t>
            </a:r>
          </a:p>
          <a:p>
            <a:r>
              <a:rPr lang="fr-FR" dirty="0" smtClean="0">
                <a:latin typeface="+mn-lt"/>
              </a:rPr>
              <a:t>FDDI</a:t>
            </a:r>
          </a:p>
          <a:p>
            <a:r>
              <a:rPr lang="fr-FR" dirty="0" smtClean="0">
                <a:latin typeface="+mn-lt"/>
              </a:rPr>
              <a:t>X25</a:t>
            </a:r>
          </a:p>
          <a:p>
            <a:r>
              <a:rPr lang="fr-FR" dirty="0" smtClean="0">
                <a:latin typeface="+mn-lt"/>
              </a:rPr>
              <a:t>MINITEL</a:t>
            </a:r>
            <a:endParaRPr lang="fr-FR" dirty="0">
              <a:latin typeface="+mn-lt"/>
            </a:endParaRPr>
          </a:p>
          <a:p>
            <a:r>
              <a:rPr lang="fr-FR" dirty="0" smtClean="0">
                <a:latin typeface="+mn-lt"/>
              </a:rPr>
              <a:t>APPLIS OSI (FTAM, X400,..)</a:t>
            </a:r>
          </a:p>
        </p:txBody>
      </p:sp>
      <p:sp>
        <p:nvSpPr>
          <p:cNvPr id="5" name="ZoneTexte 4"/>
          <p:cNvSpPr txBox="1"/>
          <p:nvPr/>
        </p:nvSpPr>
        <p:spPr>
          <a:xfrm>
            <a:off x="6084168" y="1969085"/>
            <a:ext cx="2160240" cy="3416320"/>
          </a:xfrm>
          <a:prstGeom prst="rect">
            <a:avLst/>
          </a:prstGeom>
          <a:noFill/>
        </p:spPr>
        <p:txBody>
          <a:bodyPr wrap="square" rtlCol="0">
            <a:spAutoFit/>
          </a:bodyPr>
          <a:lstStyle/>
          <a:p>
            <a:r>
              <a:rPr lang="fr-FR" b="1" u="sng" dirty="0" smtClean="0">
                <a:latin typeface="+mn-lt"/>
              </a:rPr>
              <a:t>FIN DE VIE ANNONCEE</a:t>
            </a:r>
            <a:endParaRPr lang="fr-FR" b="1" u="sng" dirty="0">
              <a:latin typeface="+mn-lt"/>
            </a:endParaRPr>
          </a:p>
          <a:p>
            <a:endParaRPr lang="fr-FR" dirty="0" smtClean="0">
              <a:latin typeface="+mn-lt"/>
            </a:endParaRPr>
          </a:p>
          <a:p>
            <a:r>
              <a:rPr lang="fr-FR" dirty="0" smtClean="0">
                <a:latin typeface="+mn-lt"/>
              </a:rPr>
              <a:t>ATM</a:t>
            </a:r>
          </a:p>
          <a:p>
            <a:r>
              <a:rPr lang="fr-FR" dirty="0">
                <a:latin typeface="+mn-lt"/>
              </a:rPr>
              <a:t>SDH</a:t>
            </a:r>
          </a:p>
          <a:p>
            <a:r>
              <a:rPr lang="fr-FR" dirty="0" smtClean="0">
                <a:latin typeface="+mn-lt"/>
              </a:rPr>
              <a:t>RNIS </a:t>
            </a:r>
          </a:p>
          <a:p>
            <a:r>
              <a:rPr lang="fr-FR" dirty="0" smtClean="0">
                <a:latin typeface="+mn-lt"/>
              </a:rPr>
              <a:t>TDM</a:t>
            </a:r>
          </a:p>
          <a:p>
            <a:r>
              <a:rPr lang="fr-FR" dirty="0" smtClean="0">
                <a:latin typeface="+mn-lt"/>
              </a:rPr>
              <a:t>FAX</a:t>
            </a:r>
          </a:p>
          <a:p>
            <a:endParaRPr lang="fr-FR" dirty="0"/>
          </a:p>
        </p:txBody>
      </p:sp>
    </p:spTree>
    <p:extLst>
      <p:ext uri="{BB962C8B-B14F-4D97-AF65-F5344CB8AC3E}">
        <p14:creationId xmlns:p14="http://schemas.microsoft.com/office/powerpoint/2010/main" val="166844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fr-FR" altLang="fr-FR" dirty="0" smtClean="0"/>
              <a:t>Evolution darwinienne </a:t>
            </a:r>
            <a:endParaRPr lang="fr-FR" altLang="fr-FR" dirty="0"/>
          </a:p>
        </p:txBody>
      </p:sp>
      <p:sp>
        <p:nvSpPr>
          <p:cNvPr id="3" name="Espace réservé du contenu 2"/>
          <p:cNvSpPr>
            <a:spLocks noGrp="1"/>
          </p:cNvSpPr>
          <p:nvPr>
            <p:ph idx="1"/>
          </p:nvPr>
        </p:nvSpPr>
        <p:spPr/>
        <p:txBody>
          <a:bodyPr/>
          <a:lstStyle/>
          <a:p>
            <a:r>
              <a:rPr lang="fr-FR" sz="2800" dirty="0" smtClean="0"/>
              <a:t>A l’origine, deux visions opposées symbolisées par « datagramme vs circuit virtuel »</a:t>
            </a:r>
          </a:p>
          <a:p>
            <a:r>
              <a:rPr lang="fr-FR" sz="2800" dirty="0" smtClean="0"/>
              <a:t>Aujourd'hui, par évolution progressive, une architecture de réseau reprenant le meilleur des deux technologies avec:</a:t>
            </a:r>
          </a:p>
          <a:p>
            <a:pPr lvl="1"/>
            <a:r>
              <a:rPr lang="fr-FR" sz="2400" dirty="0" smtClean="0"/>
              <a:t>l’amélioration de la gestion de la </a:t>
            </a:r>
            <a:r>
              <a:rPr lang="fr-FR" sz="2400" dirty="0" err="1" smtClean="0"/>
              <a:t>QoS</a:t>
            </a:r>
            <a:r>
              <a:rPr lang="fr-FR" sz="2400" dirty="0" smtClean="0"/>
              <a:t> et adapté aux usages exigeants (VOIP, TV IP) grâce à la technologie (canaux FO, Commutateurs) et </a:t>
            </a:r>
            <a:r>
              <a:rPr lang="fr-FR" sz="2400" dirty="0"/>
              <a:t>l’architecture (MPLS, </a:t>
            </a:r>
            <a:r>
              <a:rPr lang="fr-FR" sz="2400" dirty="0" smtClean="0"/>
              <a:t>IPV6, etc..</a:t>
            </a:r>
            <a:endParaRPr lang="fr-FR" sz="2400" dirty="0"/>
          </a:p>
          <a:p>
            <a:r>
              <a:rPr lang="fr-FR" dirty="0" smtClean="0"/>
              <a:t>TCP interface universelle pour toutes applications (télécom, TV, cloud, etc.)</a:t>
            </a:r>
          </a:p>
        </p:txBody>
      </p:sp>
    </p:spTree>
    <p:extLst>
      <p:ext uri="{BB962C8B-B14F-4D97-AF65-F5344CB8AC3E}">
        <p14:creationId xmlns:p14="http://schemas.microsoft.com/office/powerpoint/2010/main" val="1849814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4001" y="-12357"/>
            <a:ext cx="9144002" cy="6858000"/>
          </a:xfrm>
          <a:prstGeom prst="rect">
            <a:avLst/>
          </a:prstGeom>
        </p:spPr>
      </p:pic>
      <p:sp>
        <p:nvSpPr>
          <p:cNvPr id="2" name="Titre 1"/>
          <p:cNvSpPr>
            <a:spLocks noGrp="1"/>
          </p:cNvSpPr>
          <p:nvPr>
            <p:ph type="title"/>
          </p:nvPr>
        </p:nvSpPr>
        <p:spPr/>
        <p:txBody>
          <a:bodyPr/>
          <a:lstStyle/>
          <a:p>
            <a:r>
              <a:rPr lang="fr-FR" sz="3200" dirty="0" smtClean="0"/>
              <a:t>Exemple des NTIC: mutations clé depuis 40 ans</a:t>
            </a:r>
            <a:endParaRPr lang="fr-FR" sz="3200" dirty="0"/>
          </a:p>
        </p:txBody>
      </p:sp>
      <p:sp>
        <p:nvSpPr>
          <p:cNvPr id="6" name="ZoneTexte 5"/>
          <p:cNvSpPr txBox="1"/>
          <p:nvPr/>
        </p:nvSpPr>
        <p:spPr>
          <a:xfrm>
            <a:off x="7426633" y="2708920"/>
            <a:ext cx="1681871" cy="1631216"/>
          </a:xfrm>
          <a:prstGeom prst="rect">
            <a:avLst/>
          </a:prstGeom>
          <a:solidFill>
            <a:schemeClr val="bg1"/>
          </a:solidFill>
          <a:ln w="57150">
            <a:solidFill>
              <a:srgbClr val="C00000"/>
            </a:solidFill>
          </a:ln>
        </p:spPr>
        <p:txBody>
          <a:bodyPr wrap="none" rtlCol="0">
            <a:spAutoFit/>
          </a:bodyPr>
          <a:lstStyle/>
          <a:p>
            <a:r>
              <a:rPr lang="fr-FR" sz="2000" b="1" dirty="0" smtClean="0">
                <a:solidFill>
                  <a:srgbClr val="FF0000"/>
                </a:solidFill>
                <a:latin typeface="+mn-lt"/>
              </a:rPr>
              <a:t>Smartphone</a:t>
            </a:r>
          </a:p>
          <a:p>
            <a:r>
              <a:rPr lang="fr-FR" sz="2000" b="1" dirty="0" smtClean="0">
                <a:latin typeface="+mn-lt"/>
              </a:rPr>
              <a:t>Cloud</a:t>
            </a:r>
          </a:p>
          <a:p>
            <a:r>
              <a:rPr lang="fr-FR" sz="2000" b="1" dirty="0" err="1" smtClean="0">
                <a:latin typeface="+mn-lt"/>
              </a:rPr>
              <a:t>Big</a:t>
            </a:r>
            <a:r>
              <a:rPr lang="fr-FR" sz="2000" b="1" dirty="0" smtClean="0">
                <a:latin typeface="+mn-lt"/>
              </a:rPr>
              <a:t> Data</a:t>
            </a:r>
          </a:p>
          <a:p>
            <a:r>
              <a:rPr lang="fr-FR" sz="2000" b="1" dirty="0" err="1" smtClean="0">
                <a:latin typeface="+mn-lt"/>
              </a:rPr>
              <a:t>Uberisation</a:t>
            </a:r>
            <a:endParaRPr lang="fr-FR" sz="2000" b="1" dirty="0" smtClean="0">
              <a:latin typeface="+mn-lt"/>
            </a:endParaRPr>
          </a:p>
          <a:p>
            <a:r>
              <a:rPr lang="fr-FR" sz="2000" b="1" dirty="0" err="1" smtClean="0">
                <a:latin typeface="+mn-lt"/>
              </a:rPr>
              <a:t>Cybercrime</a:t>
            </a:r>
            <a:r>
              <a:rPr lang="fr-FR" sz="2000" b="1" dirty="0" smtClean="0">
                <a:latin typeface="+mn-lt"/>
              </a:rPr>
              <a:t> </a:t>
            </a:r>
            <a:endParaRPr lang="fr-FR" sz="2000" dirty="0"/>
          </a:p>
        </p:txBody>
      </p:sp>
      <p:sp>
        <p:nvSpPr>
          <p:cNvPr id="8" name="ZoneTexte 7"/>
          <p:cNvSpPr txBox="1"/>
          <p:nvPr/>
        </p:nvSpPr>
        <p:spPr>
          <a:xfrm>
            <a:off x="4730741" y="4253026"/>
            <a:ext cx="1053494" cy="707886"/>
          </a:xfrm>
          <a:prstGeom prst="rect">
            <a:avLst/>
          </a:prstGeom>
          <a:noFill/>
          <a:ln w="38100">
            <a:solidFill>
              <a:schemeClr val="tx1"/>
            </a:solidFill>
          </a:ln>
        </p:spPr>
        <p:txBody>
          <a:bodyPr wrap="none" rtlCol="0">
            <a:spAutoFit/>
          </a:bodyPr>
          <a:lstStyle/>
          <a:p>
            <a:pPr algn="ctr"/>
            <a:r>
              <a:rPr lang="fr-FR" sz="2000" b="1" dirty="0" smtClean="0">
                <a:latin typeface="+mn-lt"/>
              </a:rPr>
              <a:t>WEB</a:t>
            </a:r>
          </a:p>
          <a:p>
            <a:pPr algn="ctr"/>
            <a:r>
              <a:rPr lang="fr-FR" sz="2000" b="1" dirty="0" err="1" smtClean="0">
                <a:latin typeface="+mn-lt"/>
              </a:rPr>
              <a:t>Mosaic</a:t>
            </a:r>
            <a:endParaRPr lang="fr-FR" sz="2000" b="1" dirty="0">
              <a:latin typeface="+mn-lt"/>
            </a:endParaRPr>
          </a:p>
        </p:txBody>
      </p:sp>
      <p:sp>
        <p:nvSpPr>
          <p:cNvPr id="9" name="ZoneTexte 8"/>
          <p:cNvSpPr txBox="1"/>
          <p:nvPr/>
        </p:nvSpPr>
        <p:spPr>
          <a:xfrm>
            <a:off x="2987824" y="2708403"/>
            <a:ext cx="1225015" cy="400110"/>
          </a:xfrm>
          <a:prstGeom prst="rect">
            <a:avLst/>
          </a:prstGeom>
          <a:noFill/>
          <a:ln w="38100">
            <a:solidFill>
              <a:schemeClr val="accent2"/>
            </a:solidFill>
          </a:ln>
        </p:spPr>
        <p:txBody>
          <a:bodyPr wrap="none" rtlCol="0">
            <a:spAutoFit/>
          </a:bodyPr>
          <a:lstStyle/>
          <a:p>
            <a:r>
              <a:rPr lang="fr-FR" sz="2000" b="1" dirty="0" smtClean="0">
                <a:solidFill>
                  <a:srgbClr val="FF0000"/>
                </a:solidFill>
                <a:latin typeface="+mn-lt"/>
              </a:rPr>
              <a:t>Ethernet</a:t>
            </a:r>
            <a:endParaRPr lang="fr-FR" sz="2000" b="1" dirty="0">
              <a:solidFill>
                <a:srgbClr val="FF0000"/>
              </a:solidFill>
              <a:latin typeface="+mn-lt"/>
            </a:endParaRPr>
          </a:p>
        </p:txBody>
      </p:sp>
      <p:sp>
        <p:nvSpPr>
          <p:cNvPr id="10" name="ZoneTexte 9"/>
          <p:cNvSpPr txBox="1"/>
          <p:nvPr/>
        </p:nvSpPr>
        <p:spPr>
          <a:xfrm>
            <a:off x="3924779" y="3172906"/>
            <a:ext cx="1151277" cy="400110"/>
          </a:xfrm>
          <a:prstGeom prst="rect">
            <a:avLst/>
          </a:prstGeom>
          <a:noFill/>
          <a:ln w="38100">
            <a:solidFill>
              <a:schemeClr val="tx1"/>
            </a:solidFill>
          </a:ln>
        </p:spPr>
        <p:txBody>
          <a:bodyPr wrap="none" rtlCol="0">
            <a:spAutoFit/>
          </a:bodyPr>
          <a:lstStyle/>
          <a:p>
            <a:r>
              <a:rPr lang="fr-FR" sz="2000" b="1" dirty="0" smtClean="0">
                <a:latin typeface="+mn-lt"/>
              </a:rPr>
              <a:t>Mobilité</a:t>
            </a:r>
            <a:endParaRPr lang="fr-FR" sz="2000" b="1" dirty="0">
              <a:latin typeface="+mn-lt"/>
            </a:endParaRPr>
          </a:p>
        </p:txBody>
      </p:sp>
      <p:sp>
        <p:nvSpPr>
          <p:cNvPr id="11" name="ZoneTexte 10"/>
          <p:cNvSpPr txBox="1"/>
          <p:nvPr/>
        </p:nvSpPr>
        <p:spPr>
          <a:xfrm>
            <a:off x="3509595" y="1870648"/>
            <a:ext cx="542136" cy="400110"/>
          </a:xfrm>
          <a:prstGeom prst="rect">
            <a:avLst/>
          </a:prstGeom>
          <a:noFill/>
          <a:ln w="38100">
            <a:solidFill>
              <a:schemeClr val="accent2"/>
            </a:solidFill>
          </a:ln>
        </p:spPr>
        <p:txBody>
          <a:bodyPr wrap="none" rtlCol="0">
            <a:spAutoFit/>
          </a:bodyPr>
          <a:lstStyle/>
          <a:p>
            <a:r>
              <a:rPr lang="fr-FR" sz="2000" b="1" dirty="0" smtClean="0">
                <a:solidFill>
                  <a:srgbClr val="FF0000"/>
                </a:solidFill>
                <a:latin typeface="+mn-lt"/>
              </a:rPr>
              <a:t>PC</a:t>
            </a:r>
            <a:endParaRPr lang="fr-FR" sz="2000" b="1" dirty="0">
              <a:solidFill>
                <a:srgbClr val="FF0000"/>
              </a:solidFill>
              <a:latin typeface="+mn-lt"/>
            </a:endParaRPr>
          </a:p>
        </p:txBody>
      </p:sp>
      <p:sp>
        <p:nvSpPr>
          <p:cNvPr id="12" name="ZoneTexte 11"/>
          <p:cNvSpPr txBox="1"/>
          <p:nvPr/>
        </p:nvSpPr>
        <p:spPr>
          <a:xfrm>
            <a:off x="5364088" y="2596842"/>
            <a:ext cx="726481" cy="400110"/>
          </a:xfrm>
          <a:prstGeom prst="rect">
            <a:avLst/>
          </a:prstGeom>
          <a:noFill/>
          <a:ln w="38100">
            <a:solidFill>
              <a:schemeClr val="accent2"/>
            </a:solidFill>
          </a:ln>
        </p:spPr>
        <p:txBody>
          <a:bodyPr wrap="none" rtlCol="0">
            <a:spAutoFit/>
          </a:bodyPr>
          <a:lstStyle/>
          <a:p>
            <a:r>
              <a:rPr lang="fr-FR" sz="2000" b="1" dirty="0" smtClean="0">
                <a:solidFill>
                  <a:srgbClr val="FF0000"/>
                </a:solidFill>
                <a:latin typeface="+mn-lt"/>
              </a:rPr>
              <a:t>GPS</a:t>
            </a:r>
            <a:endParaRPr lang="fr-FR" sz="2000" b="1" dirty="0">
              <a:solidFill>
                <a:srgbClr val="FF0000"/>
              </a:solidFill>
              <a:latin typeface="+mn-lt"/>
            </a:endParaRPr>
          </a:p>
        </p:txBody>
      </p:sp>
      <p:sp>
        <p:nvSpPr>
          <p:cNvPr id="13" name="ZoneTexte 12"/>
          <p:cNvSpPr txBox="1"/>
          <p:nvPr/>
        </p:nvSpPr>
        <p:spPr>
          <a:xfrm>
            <a:off x="4840834" y="2068952"/>
            <a:ext cx="885179" cy="400110"/>
          </a:xfrm>
          <a:prstGeom prst="rect">
            <a:avLst/>
          </a:prstGeom>
          <a:noFill/>
          <a:ln w="38100">
            <a:solidFill>
              <a:schemeClr val="accent2"/>
            </a:solidFill>
          </a:ln>
        </p:spPr>
        <p:txBody>
          <a:bodyPr wrap="none" rtlCol="0">
            <a:spAutoFit/>
          </a:bodyPr>
          <a:lstStyle/>
          <a:p>
            <a:r>
              <a:rPr lang="fr-FR" sz="2000" b="1" dirty="0" smtClean="0">
                <a:solidFill>
                  <a:srgbClr val="FF0000"/>
                </a:solidFill>
                <a:latin typeface="+mn-lt"/>
              </a:rPr>
              <a:t>ADSL</a:t>
            </a:r>
            <a:endParaRPr lang="fr-FR" sz="2000" b="1" dirty="0">
              <a:solidFill>
                <a:srgbClr val="FF0000"/>
              </a:solidFill>
              <a:latin typeface="+mn-lt"/>
            </a:endParaRPr>
          </a:p>
        </p:txBody>
      </p:sp>
      <p:sp>
        <p:nvSpPr>
          <p:cNvPr id="14" name="ZoneTexte 13"/>
          <p:cNvSpPr txBox="1"/>
          <p:nvPr/>
        </p:nvSpPr>
        <p:spPr>
          <a:xfrm>
            <a:off x="3272153" y="5117122"/>
            <a:ext cx="926857" cy="400110"/>
          </a:xfrm>
          <a:prstGeom prst="rect">
            <a:avLst/>
          </a:prstGeom>
          <a:noFill/>
          <a:ln w="38100">
            <a:solidFill>
              <a:schemeClr val="tx1"/>
            </a:solidFill>
          </a:ln>
        </p:spPr>
        <p:txBody>
          <a:bodyPr wrap="none" rtlCol="0">
            <a:spAutoFit/>
          </a:bodyPr>
          <a:lstStyle/>
          <a:p>
            <a:r>
              <a:rPr lang="fr-FR" sz="2000" b="1" dirty="0" smtClean="0">
                <a:latin typeface="+mn-lt"/>
              </a:rPr>
              <a:t>SGBD</a:t>
            </a:r>
            <a:endParaRPr lang="fr-FR" sz="2000" b="1" dirty="0">
              <a:latin typeface="+mn-lt"/>
            </a:endParaRPr>
          </a:p>
        </p:txBody>
      </p:sp>
      <p:sp>
        <p:nvSpPr>
          <p:cNvPr id="15" name="ZoneTexte 14"/>
          <p:cNvSpPr txBox="1"/>
          <p:nvPr/>
        </p:nvSpPr>
        <p:spPr>
          <a:xfrm>
            <a:off x="1835696" y="4293096"/>
            <a:ext cx="894989" cy="400110"/>
          </a:xfrm>
          <a:prstGeom prst="rect">
            <a:avLst/>
          </a:prstGeom>
          <a:noFill/>
          <a:ln w="38100">
            <a:solidFill>
              <a:schemeClr val="tx1"/>
            </a:solidFill>
          </a:ln>
        </p:spPr>
        <p:txBody>
          <a:bodyPr wrap="none" rtlCol="0">
            <a:spAutoFit/>
          </a:bodyPr>
          <a:lstStyle/>
          <a:p>
            <a:r>
              <a:rPr lang="fr-FR" sz="2000" b="1" dirty="0" smtClean="0">
                <a:latin typeface="+mn-lt"/>
              </a:rPr>
              <a:t>ARPA</a:t>
            </a:r>
            <a:endParaRPr lang="fr-FR" sz="2000" b="1" dirty="0">
              <a:latin typeface="+mn-lt"/>
            </a:endParaRPr>
          </a:p>
        </p:txBody>
      </p:sp>
      <p:sp>
        <p:nvSpPr>
          <p:cNvPr id="16" name="ZoneTexte 15"/>
          <p:cNvSpPr txBox="1"/>
          <p:nvPr/>
        </p:nvSpPr>
        <p:spPr>
          <a:xfrm>
            <a:off x="5868144" y="4501569"/>
            <a:ext cx="1524776" cy="1015663"/>
          </a:xfrm>
          <a:prstGeom prst="rect">
            <a:avLst/>
          </a:prstGeom>
          <a:noFill/>
          <a:ln w="38100">
            <a:solidFill>
              <a:schemeClr val="tx1"/>
            </a:solidFill>
          </a:ln>
        </p:spPr>
        <p:txBody>
          <a:bodyPr wrap="none" rtlCol="0">
            <a:spAutoFit/>
          </a:bodyPr>
          <a:lstStyle/>
          <a:p>
            <a:r>
              <a:rPr lang="fr-FR" sz="2000" b="1" dirty="0" smtClean="0">
                <a:latin typeface="+mn-lt"/>
              </a:rPr>
              <a:t>Google</a:t>
            </a:r>
          </a:p>
          <a:p>
            <a:pPr algn="ctr"/>
            <a:r>
              <a:rPr lang="fr-FR" sz="2000" b="1" dirty="0" smtClean="0">
                <a:latin typeface="+mn-lt"/>
              </a:rPr>
              <a:t>  Facebook</a:t>
            </a:r>
          </a:p>
          <a:p>
            <a:pPr algn="r"/>
            <a:r>
              <a:rPr lang="fr-FR" sz="2000" b="1" dirty="0" smtClean="0">
                <a:latin typeface="+mn-lt"/>
              </a:rPr>
              <a:t>Skype</a:t>
            </a:r>
            <a:endParaRPr lang="fr-FR" sz="2000" b="1" dirty="0">
              <a:latin typeface="+mn-lt"/>
            </a:endParaRPr>
          </a:p>
        </p:txBody>
      </p:sp>
      <p:sp>
        <p:nvSpPr>
          <p:cNvPr id="17" name="ZoneTexte 16"/>
          <p:cNvSpPr txBox="1"/>
          <p:nvPr/>
        </p:nvSpPr>
        <p:spPr>
          <a:xfrm>
            <a:off x="3419872" y="3612302"/>
            <a:ext cx="728084" cy="400110"/>
          </a:xfrm>
          <a:prstGeom prst="rect">
            <a:avLst/>
          </a:prstGeom>
          <a:noFill/>
          <a:ln w="38100">
            <a:solidFill>
              <a:schemeClr val="tx1"/>
            </a:solidFill>
          </a:ln>
        </p:spPr>
        <p:txBody>
          <a:bodyPr wrap="none" rtlCol="0">
            <a:spAutoFit/>
          </a:bodyPr>
          <a:lstStyle/>
          <a:p>
            <a:r>
              <a:rPr lang="fr-FR" sz="2000" b="1" dirty="0" smtClean="0">
                <a:latin typeface="+mn-lt"/>
              </a:rPr>
              <a:t>DNS</a:t>
            </a:r>
            <a:endParaRPr lang="fr-FR" sz="2000" b="1" dirty="0">
              <a:latin typeface="+mn-lt"/>
            </a:endParaRPr>
          </a:p>
        </p:txBody>
      </p:sp>
      <p:sp>
        <p:nvSpPr>
          <p:cNvPr id="3" name="Rectangle 2"/>
          <p:cNvSpPr/>
          <p:nvPr/>
        </p:nvSpPr>
        <p:spPr>
          <a:xfrm rot="19500996">
            <a:off x="1907578" y="1329191"/>
            <a:ext cx="2134239" cy="923330"/>
          </a:xfrm>
          <a:prstGeom prst="rect">
            <a:avLst/>
          </a:prstGeom>
          <a:noFill/>
        </p:spPr>
        <p:txBody>
          <a:bodyPr wrap="none" lIns="91440" tIns="45720" rIns="91440" bIns="45720">
            <a:spAutoFit/>
          </a:bodyPr>
          <a:lstStyle/>
          <a:p>
            <a:pPr algn="ctr"/>
            <a:r>
              <a:rPr lang="fr-FR" sz="5400" b="1" cap="none" spc="0" dirty="0" smtClean="0">
                <a:ln w="6600">
                  <a:solidFill>
                    <a:schemeClr val="accent2"/>
                  </a:solidFill>
                  <a:prstDash val="solid"/>
                </a:ln>
                <a:solidFill>
                  <a:srgbClr val="FF0000"/>
                </a:solidFill>
                <a:effectLst>
                  <a:outerShdw dist="38100" dir="2700000" algn="tl" rotWithShape="0">
                    <a:schemeClr val="accent2"/>
                  </a:outerShdw>
                </a:effectLst>
              </a:rPr>
              <a:t>Moore</a:t>
            </a:r>
            <a:endParaRPr lang="fr-FR" sz="54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
        <p:nvSpPr>
          <p:cNvPr id="7" name="ZoneTexte 6"/>
          <p:cNvSpPr txBox="1"/>
          <p:nvPr/>
        </p:nvSpPr>
        <p:spPr>
          <a:xfrm>
            <a:off x="2483768" y="3789040"/>
            <a:ext cx="1011815" cy="400110"/>
          </a:xfrm>
          <a:prstGeom prst="rect">
            <a:avLst/>
          </a:prstGeom>
          <a:solidFill>
            <a:schemeClr val="bg1"/>
          </a:solidFill>
          <a:ln w="38100">
            <a:solidFill>
              <a:schemeClr val="tx1"/>
            </a:solidFill>
          </a:ln>
        </p:spPr>
        <p:txBody>
          <a:bodyPr wrap="none" rtlCol="0">
            <a:spAutoFit/>
          </a:bodyPr>
          <a:lstStyle/>
          <a:p>
            <a:r>
              <a:rPr lang="fr-FR" sz="2000" b="1" dirty="0" smtClean="0">
                <a:latin typeface="+mn-lt"/>
              </a:rPr>
              <a:t>TCP/IP</a:t>
            </a:r>
            <a:endParaRPr lang="fr-FR" sz="2000" b="1" dirty="0">
              <a:latin typeface="+mn-lt"/>
            </a:endParaRPr>
          </a:p>
        </p:txBody>
      </p:sp>
      <p:pic>
        <p:nvPicPr>
          <p:cNvPr id="5" name="Image 4"/>
          <p:cNvPicPr>
            <a:picLocks noChangeAspect="1"/>
          </p:cNvPicPr>
          <p:nvPr/>
        </p:nvPicPr>
        <p:blipFill>
          <a:blip r:embed="rId4"/>
          <a:stretch>
            <a:fillRect/>
          </a:stretch>
        </p:blipFill>
        <p:spPr>
          <a:xfrm>
            <a:off x="88258" y="4493151"/>
            <a:ext cx="1377815" cy="2152075"/>
          </a:xfrm>
          <a:prstGeom prst="rect">
            <a:avLst/>
          </a:prstGeom>
        </p:spPr>
      </p:pic>
    </p:spTree>
    <p:extLst>
      <p:ext uri="{BB962C8B-B14F-4D97-AF65-F5344CB8AC3E}">
        <p14:creationId xmlns:p14="http://schemas.microsoft.com/office/powerpoint/2010/main" val="84886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1920" y="2204864"/>
            <a:ext cx="7959230" cy="1446550"/>
          </a:xfrm>
          <a:prstGeom prst="rect">
            <a:avLst/>
          </a:prstGeom>
          <a:noFill/>
        </p:spPr>
        <p:txBody>
          <a:bodyPr wrap="none" lIns="91440" tIns="45720" rIns="91440" bIns="45720">
            <a:spAutoFit/>
          </a:bodyPr>
          <a:lstStyle/>
          <a:p>
            <a:pPr algn="ctr"/>
            <a:r>
              <a:rPr lang="fr-FR" sz="8800" b="1" dirty="0" smtClean="0">
                <a:ln w="22225">
                  <a:solidFill>
                    <a:schemeClr val="accent2"/>
                  </a:solidFill>
                  <a:prstDash val="solid"/>
                </a:ln>
                <a:solidFill>
                  <a:schemeClr val="accent2">
                    <a:lumMod val="40000"/>
                    <a:lumOff val="60000"/>
                  </a:schemeClr>
                </a:solidFill>
              </a:rPr>
              <a:t>Et maintenant ?</a:t>
            </a:r>
            <a:endParaRPr lang="fr-FR" sz="8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1508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val 2"/>
          <p:cNvSpPr>
            <a:spLocks noChangeArrowheads="1"/>
          </p:cNvSpPr>
          <p:nvPr/>
        </p:nvSpPr>
        <p:spPr bwMode="auto">
          <a:xfrm rot="16200000">
            <a:off x="7487395" y="3167060"/>
            <a:ext cx="2242344" cy="872333"/>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b="1">
                <a:latin typeface="Arial" panose="020B0604020202020204" pitchFamily="34" charset="0"/>
                <a:cs typeface="Arial" panose="020B0604020202020204" pitchFamily="34" charset="0"/>
              </a:rPr>
              <a:t>NGN</a:t>
            </a:r>
          </a:p>
        </p:txBody>
      </p:sp>
      <p:sp>
        <p:nvSpPr>
          <p:cNvPr id="120835" name="Rectangle 3"/>
          <p:cNvSpPr>
            <a:spLocks noGrp="1" noChangeArrowheads="1"/>
          </p:cNvSpPr>
          <p:nvPr>
            <p:ph type="title"/>
          </p:nvPr>
        </p:nvSpPr>
        <p:spPr>
          <a:xfrm>
            <a:off x="457200" y="228600"/>
            <a:ext cx="8218488" cy="277813"/>
          </a:xfrm>
        </p:spPr>
        <p:txBody>
          <a:bodyPr/>
          <a:lstStyle/>
          <a:p>
            <a:r>
              <a:rPr lang="fr-FR" altLang="fr-FR" sz="2800" smtClean="0"/>
              <a:t>L’évolution des technologies de commutation/routage</a:t>
            </a:r>
          </a:p>
        </p:txBody>
      </p:sp>
      <p:sp>
        <p:nvSpPr>
          <p:cNvPr id="120836" name="Line 4"/>
          <p:cNvSpPr>
            <a:spLocks noChangeShapeType="1"/>
          </p:cNvSpPr>
          <p:nvPr/>
        </p:nvSpPr>
        <p:spPr bwMode="auto">
          <a:xfrm>
            <a:off x="609600" y="5943600"/>
            <a:ext cx="8229600" cy="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37" name="Line 5"/>
          <p:cNvSpPr>
            <a:spLocks noChangeShapeType="1"/>
          </p:cNvSpPr>
          <p:nvPr/>
        </p:nvSpPr>
        <p:spPr bwMode="auto">
          <a:xfrm flipV="1">
            <a:off x="1828800" y="1676400"/>
            <a:ext cx="0" cy="4267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38" name="Line 6"/>
          <p:cNvSpPr>
            <a:spLocks noChangeShapeType="1"/>
          </p:cNvSpPr>
          <p:nvPr/>
        </p:nvSpPr>
        <p:spPr bwMode="auto">
          <a:xfrm flipV="1">
            <a:off x="3124200" y="1676400"/>
            <a:ext cx="0" cy="4267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39" name="Line 7"/>
          <p:cNvSpPr>
            <a:spLocks noChangeShapeType="1"/>
          </p:cNvSpPr>
          <p:nvPr/>
        </p:nvSpPr>
        <p:spPr bwMode="auto">
          <a:xfrm flipV="1">
            <a:off x="4419600" y="1676400"/>
            <a:ext cx="0" cy="4267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40" name="Line 8"/>
          <p:cNvSpPr>
            <a:spLocks noChangeShapeType="1"/>
          </p:cNvSpPr>
          <p:nvPr/>
        </p:nvSpPr>
        <p:spPr bwMode="auto">
          <a:xfrm flipV="1">
            <a:off x="5715000" y="1676400"/>
            <a:ext cx="0" cy="4267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41" name="Line 9"/>
          <p:cNvSpPr>
            <a:spLocks noChangeShapeType="1"/>
          </p:cNvSpPr>
          <p:nvPr/>
        </p:nvSpPr>
        <p:spPr bwMode="auto">
          <a:xfrm flipV="1">
            <a:off x="7010400" y="1676400"/>
            <a:ext cx="0" cy="4267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42" name="Text Box 10"/>
          <p:cNvSpPr txBox="1">
            <a:spLocks noChangeArrowheads="1"/>
          </p:cNvSpPr>
          <p:nvPr/>
        </p:nvSpPr>
        <p:spPr bwMode="auto">
          <a:xfrm>
            <a:off x="1482725" y="60563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latin typeface="Arial" panose="020B0604020202020204" pitchFamily="34" charset="0"/>
              </a:rPr>
              <a:t>1960</a:t>
            </a:r>
          </a:p>
        </p:txBody>
      </p:sp>
      <p:sp>
        <p:nvSpPr>
          <p:cNvPr id="120843" name="Text Box 11"/>
          <p:cNvSpPr txBox="1">
            <a:spLocks noChangeArrowheads="1"/>
          </p:cNvSpPr>
          <p:nvPr/>
        </p:nvSpPr>
        <p:spPr bwMode="auto">
          <a:xfrm>
            <a:off x="2813050" y="60198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latin typeface="Arial" panose="020B0604020202020204" pitchFamily="34" charset="0"/>
              </a:rPr>
              <a:t>1970</a:t>
            </a:r>
          </a:p>
        </p:txBody>
      </p:sp>
      <p:sp>
        <p:nvSpPr>
          <p:cNvPr id="120844" name="Text Box 12"/>
          <p:cNvSpPr txBox="1">
            <a:spLocks noChangeArrowheads="1"/>
          </p:cNvSpPr>
          <p:nvPr/>
        </p:nvSpPr>
        <p:spPr bwMode="auto">
          <a:xfrm>
            <a:off x="4108450" y="60198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latin typeface="Arial" panose="020B0604020202020204" pitchFamily="34" charset="0"/>
              </a:rPr>
              <a:t>1980</a:t>
            </a:r>
          </a:p>
        </p:txBody>
      </p:sp>
      <p:sp>
        <p:nvSpPr>
          <p:cNvPr id="120845" name="Text Box 13"/>
          <p:cNvSpPr txBox="1">
            <a:spLocks noChangeArrowheads="1"/>
          </p:cNvSpPr>
          <p:nvPr/>
        </p:nvSpPr>
        <p:spPr bwMode="auto">
          <a:xfrm>
            <a:off x="5403850" y="60198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latin typeface="Arial" panose="020B0604020202020204" pitchFamily="34" charset="0"/>
              </a:rPr>
              <a:t>1990</a:t>
            </a:r>
          </a:p>
        </p:txBody>
      </p:sp>
      <p:sp>
        <p:nvSpPr>
          <p:cNvPr id="120846" name="Text Box 14"/>
          <p:cNvSpPr txBox="1">
            <a:spLocks noChangeArrowheads="1"/>
          </p:cNvSpPr>
          <p:nvPr/>
        </p:nvSpPr>
        <p:spPr bwMode="auto">
          <a:xfrm>
            <a:off x="6699250" y="60198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800">
                <a:latin typeface="Arial" panose="020B0604020202020204" pitchFamily="34" charset="0"/>
              </a:rPr>
              <a:t>2000</a:t>
            </a:r>
          </a:p>
        </p:txBody>
      </p:sp>
      <p:sp>
        <p:nvSpPr>
          <p:cNvPr id="120847" name="Text Box 15"/>
          <p:cNvSpPr txBox="1">
            <a:spLocks noChangeArrowheads="1"/>
          </p:cNvSpPr>
          <p:nvPr/>
        </p:nvSpPr>
        <p:spPr bwMode="auto">
          <a:xfrm>
            <a:off x="199979" y="4868863"/>
            <a:ext cx="1454245"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dirty="0" smtClean="0">
                <a:latin typeface="Arial Black" panose="020B0A04020102020204" pitchFamily="34" charset="0"/>
              </a:rPr>
              <a:t>E-mécanique</a:t>
            </a:r>
          </a:p>
          <a:p>
            <a:pPr algn="ctr"/>
            <a:r>
              <a:rPr lang="fr-FR" altLang="fr-FR" sz="1400" dirty="0" smtClean="0">
                <a:latin typeface="Arial Black" panose="020B0A04020102020204" pitchFamily="34" charset="0"/>
              </a:rPr>
              <a:t>Rotary</a:t>
            </a:r>
            <a:endParaRPr lang="fr-FR" altLang="fr-FR" sz="1400" dirty="0">
              <a:latin typeface="Arial Black" panose="020B0A04020102020204" pitchFamily="34" charset="0"/>
            </a:endParaRPr>
          </a:p>
          <a:p>
            <a:pPr algn="ctr"/>
            <a:r>
              <a:rPr lang="fr-FR" altLang="fr-FR" sz="1400" dirty="0" err="1">
                <a:latin typeface="Arial Black" panose="020B0A04020102020204" pitchFamily="34" charset="0"/>
              </a:rPr>
              <a:t>Crossbar</a:t>
            </a:r>
            <a:endParaRPr lang="fr-FR" altLang="fr-FR" sz="1400" dirty="0">
              <a:latin typeface="Arial Black" panose="020B0A04020102020204" pitchFamily="34" charset="0"/>
            </a:endParaRPr>
          </a:p>
        </p:txBody>
      </p:sp>
      <p:sp>
        <p:nvSpPr>
          <p:cNvPr id="120848" name="Text Box 16"/>
          <p:cNvSpPr txBox="1">
            <a:spLocks noChangeArrowheads="1"/>
          </p:cNvSpPr>
          <p:nvPr/>
        </p:nvSpPr>
        <p:spPr bwMode="auto">
          <a:xfrm>
            <a:off x="1974850" y="1752600"/>
            <a:ext cx="996950"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400">
                <a:latin typeface="Arial Black" panose="020B0A04020102020204" pitchFamily="34" charset="0"/>
              </a:rPr>
              <a:t>Store &amp;</a:t>
            </a:r>
          </a:p>
          <a:p>
            <a:r>
              <a:rPr lang="fr-FR" altLang="fr-FR" sz="1400">
                <a:latin typeface="Arial Black" panose="020B0A04020102020204" pitchFamily="34" charset="0"/>
              </a:rPr>
              <a:t>Forward</a:t>
            </a:r>
          </a:p>
        </p:txBody>
      </p:sp>
      <p:sp>
        <p:nvSpPr>
          <p:cNvPr id="120849" name="Text Box 17"/>
          <p:cNvSpPr txBox="1">
            <a:spLocks noChangeArrowheads="1"/>
          </p:cNvSpPr>
          <p:nvPr/>
        </p:nvSpPr>
        <p:spPr bwMode="auto">
          <a:xfrm>
            <a:off x="2279650" y="2597150"/>
            <a:ext cx="985838"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400">
                <a:latin typeface="Arial Black" panose="020B0A04020102020204" pitchFamily="34" charset="0"/>
              </a:rPr>
              <a:t>Paquets</a:t>
            </a:r>
          </a:p>
          <a:p>
            <a:r>
              <a:rPr lang="fr-FR" altLang="fr-FR" sz="1400">
                <a:latin typeface="Arial Black" panose="020B0A04020102020204" pitchFamily="34" charset="0"/>
              </a:rPr>
              <a:t>ARPA</a:t>
            </a:r>
          </a:p>
        </p:txBody>
      </p:sp>
      <p:sp>
        <p:nvSpPr>
          <p:cNvPr id="120850" name="Text Box 18"/>
          <p:cNvSpPr txBox="1">
            <a:spLocks noChangeArrowheads="1"/>
          </p:cNvSpPr>
          <p:nvPr/>
        </p:nvSpPr>
        <p:spPr bwMode="auto">
          <a:xfrm>
            <a:off x="2627313" y="4437112"/>
            <a:ext cx="1193800" cy="1377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a:latin typeface="Arial Black" panose="020B0A04020102020204" pitchFamily="34" charset="0"/>
              </a:rPr>
              <a:t>Electronic</a:t>
            </a:r>
          </a:p>
          <a:p>
            <a:pPr algn="ctr"/>
            <a:r>
              <a:rPr lang="fr-FR" altLang="fr-FR" sz="1400">
                <a:latin typeface="Arial Black" panose="020B0A04020102020204" pitchFamily="34" charset="0"/>
              </a:rPr>
              <a:t>+</a:t>
            </a:r>
          </a:p>
          <a:p>
            <a:pPr algn="ctr"/>
            <a:r>
              <a:rPr lang="fr-FR" altLang="fr-FR" sz="1400">
                <a:latin typeface="Arial Black" panose="020B0A04020102020204" pitchFamily="34" charset="0"/>
              </a:rPr>
              <a:t>Time </a:t>
            </a:r>
          </a:p>
          <a:p>
            <a:pPr algn="ctr"/>
            <a:r>
              <a:rPr lang="fr-FR" altLang="fr-FR" sz="1400">
                <a:latin typeface="Arial Black" panose="020B0A04020102020204" pitchFamily="34" charset="0"/>
              </a:rPr>
              <a:t>Division</a:t>
            </a:r>
          </a:p>
          <a:p>
            <a:pPr algn="ctr"/>
            <a:r>
              <a:rPr lang="fr-FR" altLang="fr-FR" sz="1400">
                <a:latin typeface="Arial Black" panose="020B0A04020102020204" pitchFamily="34" charset="0"/>
              </a:rPr>
              <a:t>Circuit</a:t>
            </a:r>
          </a:p>
          <a:p>
            <a:pPr algn="ctr"/>
            <a:r>
              <a:rPr lang="fr-FR" altLang="fr-FR" sz="1400">
                <a:latin typeface="Arial Black" panose="020B0A04020102020204" pitchFamily="34" charset="0"/>
              </a:rPr>
              <a:t>Switching</a:t>
            </a:r>
          </a:p>
        </p:txBody>
      </p:sp>
      <p:sp>
        <p:nvSpPr>
          <p:cNvPr id="120851" name="Text Box 19"/>
          <p:cNvSpPr txBox="1">
            <a:spLocks noChangeArrowheads="1"/>
          </p:cNvSpPr>
          <p:nvPr/>
        </p:nvSpPr>
        <p:spPr bwMode="auto">
          <a:xfrm>
            <a:off x="3224213" y="3357563"/>
            <a:ext cx="982662" cy="523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a:latin typeface="Arial Black" panose="020B0A04020102020204" pitchFamily="34" charset="0"/>
              </a:rPr>
              <a:t>Paquets</a:t>
            </a:r>
          </a:p>
          <a:p>
            <a:pPr algn="ctr"/>
            <a:r>
              <a:rPr lang="fr-FR" altLang="fr-FR" sz="1400">
                <a:latin typeface="Arial Black" panose="020B0A04020102020204" pitchFamily="34" charset="0"/>
              </a:rPr>
              <a:t>X25</a:t>
            </a:r>
          </a:p>
        </p:txBody>
      </p:sp>
      <p:sp>
        <p:nvSpPr>
          <p:cNvPr id="120852" name="Text Box 20"/>
          <p:cNvSpPr txBox="1">
            <a:spLocks noChangeArrowheads="1"/>
          </p:cNvSpPr>
          <p:nvPr/>
        </p:nvSpPr>
        <p:spPr bwMode="auto">
          <a:xfrm>
            <a:off x="4097338" y="2362200"/>
            <a:ext cx="985837"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a:latin typeface="Arial Black" panose="020B0A04020102020204" pitchFamily="34" charset="0"/>
              </a:rPr>
              <a:t>Paquets</a:t>
            </a:r>
          </a:p>
          <a:p>
            <a:pPr algn="ctr"/>
            <a:r>
              <a:rPr lang="fr-FR" altLang="fr-FR" sz="1400">
                <a:latin typeface="Arial Black" panose="020B0A04020102020204" pitchFamily="34" charset="0"/>
              </a:rPr>
              <a:t>IP V4</a:t>
            </a:r>
          </a:p>
        </p:txBody>
      </p:sp>
      <p:sp>
        <p:nvSpPr>
          <p:cNvPr id="120853" name="Text Box 21"/>
          <p:cNvSpPr txBox="1">
            <a:spLocks noChangeArrowheads="1"/>
          </p:cNvSpPr>
          <p:nvPr/>
        </p:nvSpPr>
        <p:spPr bwMode="auto">
          <a:xfrm>
            <a:off x="7517628" y="2097882"/>
            <a:ext cx="985838"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a:latin typeface="Arial Black" panose="020B0A04020102020204" pitchFamily="34" charset="0"/>
              </a:rPr>
              <a:t>Paquets</a:t>
            </a:r>
          </a:p>
          <a:p>
            <a:pPr algn="ctr"/>
            <a:r>
              <a:rPr lang="fr-FR" altLang="fr-FR" sz="1400">
                <a:latin typeface="Arial Black" panose="020B0A04020102020204" pitchFamily="34" charset="0"/>
              </a:rPr>
              <a:t>IP V6</a:t>
            </a:r>
          </a:p>
        </p:txBody>
      </p:sp>
      <p:sp>
        <p:nvSpPr>
          <p:cNvPr id="120854" name="Text Box 22"/>
          <p:cNvSpPr txBox="1">
            <a:spLocks noChangeArrowheads="1"/>
          </p:cNvSpPr>
          <p:nvPr/>
        </p:nvSpPr>
        <p:spPr bwMode="auto">
          <a:xfrm>
            <a:off x="5218113" y="908050"/>
            <a:ext cx="747712"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a:latin typeface="Arial Black" panose="020B0A04020102020204" pitchFamily="34" charset="0"/>
              </a:rPr>
              <a:t>Mail</a:t>
            </a:r>
          </a:p>
          <a:p>
            <a:pPr algn="ctr"/>
            <a:r>
              <a:rPr lang="fr-FR" altLang="fr-FR" sz="1400">
                <a:latin typeface="Arial Black" panose="020B0A04020102020204" pitchFamily="34" charset="0"/>
              </a:rPr>
              <a:t>SMTP</a:t>
            </a:r>
          </a:p>
        </p:txBody>
      </p:sp>
      <p:sp>
        <p:nvSpPr>
          <p:cNvPr id="120855" name="Text Box 23"/>
          <p:cNvSpPr txBox="1">
            <a:spLocks noChangeArrowheads="1"/>
          </p:cNvSpPr>
          <p:nvPr/>
        </p:nvSpPr>
        <p:spPr bwMode="auto">
          <a:xfrm>
            <a:off x="6123781" y="4581525"/>
            <a:ext cx="7524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800">
                <a:latin typeface="Arial Black" panose="020B0A04020102020204" pitchFamily="34" charset="0"/>
              </a:rPr>
              <a:t>ATM</a:t>
            </a:r>
          </a:p>
        </p:txBody>
      </p:sp>
      <p:sp>
        <p:nvSpPr>
          <p:cNvPr id="120856" name="Text Box 24"/>
          <p:cNvSpPr txBox="1">
            <a:spLocks noChangeArrowheads="1"/>
          </p:cNvSpPr>
          <p:nvPr/>
        </p:nvSpPr>
        <p:spPr bwMode="auto">
          <a:xfrm>
            <a:off x="206375" y="3357563"/>
            <a:ext cx="2205038" cy="879475"/>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b="1">
                <a:solidFill>
                  <a:schemeClr val="accent2"/>
                </a:solidFill>
                <a:latin typeface="Arial" panose="020B0604020202020204" pitchFamily="34" charset="0"/>
              </a:rPr>
              <a:t>Téléphonie</a:t>
            </a:r>
          </a:p>
          <a:p>
            <a:pPr algn="ctr"/>
            <a:r>
              <a:rPr lang="fr-FR" altLang="fr-FR" b="1">
                <a:solidFill>
                  <a:schemeClr val="accent2"/>
                </a:solidFill>
                <a:latin typeface="Arial" panose="020B0604020202020204" pitchFamily="34" charset="0"/>
              </a:rPr>
              <a:t>Commutation</a:t>
            </a:r>
          </a:p>
        </p:txBody>
      </p:sp>
      <p:sp>
        <p:nvSpPr>
          <p:cNvPr id="120857" name="Text Box 25"/>
          <p:cNvSpPr txBox="1">
            <a:spLocks noChangeArrowheads="1"/>
          </p:cNvSpPr>
          <p:nvPr/>
        </p:nvSpPr>
        <p:spPr bwMode="auto">
          <a:xfrm>
            <a:off x="179388" y="692150"/>
            <a:ext cx="2085975" cy="879475"/>
          </a:xfrm>
          <a:prstGeom prst="rect">
            <a:avLst/>
          </a:prstGeom>
          <a:noFill/>
          <a:ln w="5715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b="1">
                <a:solidFill>
                  <a:srgbClr val="00FF00"/>
                </a:solidFill>
                <a:latin typeface="Arial" panose="020B0604020202020204" pitchFamily="34" charset="0"/>
              </a:rPr>
              <a:t>Informatique</a:t>
            </a:r>
          </a:p>
          <a:p>
            <a:pPr algn="ctr"/>
            <a:r>
              <a:rPr lang="fr-FR" altLang="fr-FR" b="1">
                <a:solidFill>
                  <a:srgbClr val="00FF00"/>
                </a:solidFill>
                <a:latin typeface="Arial" panose="020B0604020202020204" pitchFamily="34" charset="0"/>
              </a:rPr>
              <a:t>Routage</a:t>
            </a:r>
          </a:p>
        </p:txBody>
      </p:sp>
      <p:sp>
        <p:nvSpPr>
          <p:cNvPr id="120858" name="Line 26"/>
          <p:cNvSpPr>
            <a:spLocks noChangeShapeType="1"/>
          </p:cNvSpPr>
          <p:nvPr/>
        </p:nvSpPr>
        <p:spPr bwMode="auto">
          <a:xfrm flipV="1">
            <a:off x="1681212" y="5173712"/>
            <a:ext cx="944089"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59" name="Line 27"/>
          <p:cNvSpPr>
            <a:spLocks noChangeShapeType="1"/>
          </p:cNvSpPr>
          <p:nvPr/>
        </p:nvSpPr>
        <p:spPr bwMode="auto">
          <a:xfrm flipV="1">
            <a:off x="3276598" y="2590799"/>
            <a:ext cx="838201" cy="27781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0" name="Line 28"/>
          <p:cNvSpPr>
            <a:spLocks noChangeShapeType="1"/>
          </p:cNvSpPr>
          <p:nvPr/>
        </p:nvSpPr>
        <p:spPr bwMode="auto">
          <a:xfrm>
            <a:off x="2438400" y="2286000"/>
            <a:ext cx="1524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1" name="Line 29"/>
          <p:cNvSpPr>
            <a:spLocks noChangeShapeType="1"/>
          </p:cNvSpPr>
          <p:nvPr/>
        </p:nvSpPr>
        <p:spPr bwMode="auto">
          <a:xfrm>
            <a:off x="2857178" y="3141662"/>
            <a:ext cx="419422" cy="51593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2" name="Line 30"/>
          <p:cNvSpPr>
            <a:spLocks noChangeShapeType="1"/>
          </p:cNvSpPr>
          <p:nvPr/>
        </p:nvSpPr>
        <p:spPr bwMode="auto">
          <a:xfrm>
            <a:off x="4191000" y="3657600"/>
            <a:ext cx="525463" cy="56356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3" name="Line 31"/>
          <p:cNvSpPr>
            <a:spLocks noChangeShapeType="1"/>
          </p:cNvSpPr>
          <p:nvPr/>
        </p:nvSpPr>
        <p:spPr bwMode="auto">
          <a:xfrm flipV="1">
            <a:off x="5105400" y="2349500"/>
            <a:ext cx="2562225" cy="2413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4" name="Line 32"/>
          <p:cNvSpPr>
            <a:spLocks noChangeShapeType="1"/>
          </p:cNvSpPr>
          <p:nvPr/>
        </p:nvSpPr>
        <p:spPr bwMode="auto">
          <a:xfrm>
            <a:off x="4191000" y="3810000"/>
            <a:ext cx="1604963" cy="914400"/>
          </a:xfrm>
          <a:prstGeom prst="line">
            <a:avLst/>
          </a:prstGeom>
          <a:noFill/>
          <a:ln w="190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5" name="Text Box 33"/>
          <p:cNvSpPr txBox="1">
            <a:spLocks noChangeArrowheads="1"/>
          </p:cNvSpPr>
          <p:nvPr/>
        </p:nvSpPr>
        <p:spPr bwMode="auto">
          <a:xfrm>
            <a:off x="69850" y="6034088"/>
            <a:ext cx="133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800">
                <a:latin typeface="Arial" panose="020B0604020202020204" pitchFamily="34" charset="0"/>
              </a:rPr>
              <a:t>1900  …….</a:t>
            </a:r>
          </a:p>
        </p:txBody>
      </p:sp>
      <p:sp>
        <p:nvSpPr>
          <p:cNvPr id="120866" name="Text Box 34"/>
          <p:cNvSpPr txBox="1">
            <a:spLocks noChangeArrowheads="1"/>
          </p:cNvSpPr>
          <p:nvPr/>
        </p:nvSpPr>
        <p:spPr bwMode="auto">
          <a:xfrm>
            <a:off x="4400550" y="4714875"/>
            <a:ext cx="673582"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400" dirty="0" smtClean="0">
                <a:latin typeface="Arial Black" panose="020B0A04020102020204" pitchFamily="34" charset="0"/>
              </a:rPr>
              <a:t>RNIS</a:t>
            </a:r>
            <a:endParaRPr lang="fr-FR" altLang="fr-FR" sz="1400" dirty="0">
              <a:latin typeface="Arial Black" panose="020B0A04020102020204" pitchFamily="34" charset="0"/>
            </a:endParaRPr>
          </a:p>
        </p:txBody>
      </p:sp>
      <p:sp>
        <p:nvSpPr>
          <p:cNvPr id="120867" name="Line 35"/>
          <p:cNvSpPr>
            <a:spLocks noChangeShapeType="1"/>
          </p:cNvSpPr>
          <p:nvPr/>
        </p:nvSpPr>
        <p:spPr bwMode="auto">
          <a:xfrm flipV="1">
            <a:off x="3810000" y="4876800"/>
            <a:ext cx="609600" cy="228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69" name="Text Box 37"/>
          <p:cNvSpPr txBox="1">
            <a:spLocks noChangeArrowheads="1"/>
          </p:cNvSpPr>
          <p:nvPr/>
        </p:nvSpPr>
        <p:spPr bwMode="auto">
          <a:xfrm>
            <a:off x="4067175" y="1484313"/>
            <a:ext cx="666750"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600" b="1">
                <a:latin typeface="Arial" panose="020B0604020202020204" pitchFamily="34" charset="0"/>
              </a:rPr>
              <a:t>X400</a:t>
            </a:r>
            <a:endParaRPr lang="fr-FR" altLang="fr-FR" sz="2000" b="1">
              <a:latin typeface="Arial" panose="020B0604020202020204" pitchFamily="34" charset="0"/>
            </a:endParaRPr>
          </a:p>
        </p:txBody>
      </p:sp>
      <p:sp>
        <p:nvSpPr>
          <p:cNvPr id="120870" name="Line 38"/>
          <p:cNvSpPr>
            <a:spLocks noChangeShapeType="1"/>
          </p:cNvSpPr>
          <p:nvPr/>
        </p:nvSpPr>
        <p:spPr bwMode="auto">
          <a:xfrm flipV="1">
            <a:off x="2987675" y="1700213"/>
            <a:ext cx="107950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0871" name="Oval 39"/>
          <p:cNvSpPr>
            <a:spLocks noChangeArrowheads="1"/>
          </p:cNvSpPr>
          <p:nvPr/>
        </p:nvSpPr>
        <p:spPr bwMode="auto">
          <a:xfrm>
            <a:off x="6948488" y="2781300"/>
            <a:ext cx="1152525" cy="719138"/>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b="1">
                <a:latin typeface="Arial" panose="020B0604020202020204" pitchFamily="34" charset="0"/>
                <a:cs typeface="Arial" panose="020B0604020202020204" pitchFamily="34" charset="0"/>
              </a:rPr>
              <a:t>MPLS</a:t>
            </a:r>
          </a:p>
        </p:txBody>
      </p:sp>
      <p:sp>
        <p:nvSpPr>
          <p:cNvPr id="120872" name="Line 40"/>
          <p:cNvSpPr>
            <a:spLocks noChangeShapeType="1"/>
          </p:cNvSpPr>
          <p:nvPr/>
        </p:nvSpPr>
        <p:spPr bwMode="auto">
          <a:xfrm>
            <a:off x="5867400" y="3933825"/>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73" name="Line 41"/>
          <p:cNvSpPr>
            <a:spLocks noChangeShapeType="1"/>
          </p:cNvSpPr>
          <p:nvPr/>
        </p:nvSpPr>
        <p:spPr bwMode="auto">
          <a:xfrm>
            <a:off x="5076825" y="2708275"/>
            <a:ext cx="2016125" cy="4333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74" name="Freeform 42"/>
          <p:cNvSpPr>
            <a:spLocks/>
          </p:cNvSpPr>
          <p:nvPr/>
        </p:nvSpPr>
        <p:spPr bwMode="auto">
          <a:xfrm rot="-450030">
            <a:off x="4211638" y="3141663"/>
            <a:ext cx="2808287" cy="288925"/>
          </a:xfrm>
          <a:custGeom>
            <a:avLst/>
            <a:gdLst>
              <a:gd name="T0" fmla="*/ 0 w 1679"/>
              <a:gd name="T1" fmla="*/ 216295 h 362"/>
              <a:gd name="T2" fmla="*/ 682419 w 1679"/>
              <a:gd name="T3" fmla="*/ 71832 h 362"/>
              <a:gd name="T4" fmla="*/ 1593983 w 1679"/>
              <a:gd name="T5" fmla="*/ 35916 h 362"/>
              <a:gd name="T6" fmla="*/ 2808287 w 1679"/>
              <a:gd name="T7" fmla="*/ 288925 h 3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79" h="362">
                <a:moveTo>
                  <a:pt x="0" y="271"/>
                </a:moveTo>
                <a:cubicBezTo>
                  <a:pt x="124" y="199"/>
                  <a:pt x="249" y="128"/>
                  <a:pt x="408" y="90"/>
                </a:cubicBezTo>
                <a:cubicBezTo>
                  <a:pt x="567" y="52"/>
                  <a:pt x="741" y="0"/>
                  <a:pt x="953" y="45"/>
                </a:cubicBezTo>
                <a:cubicBezTo>
                  <a:pt x="1165" y="90"/>
                  <a:pt x="1611" y="271"/>
                  <a:pt x="1679" y="362"/>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75" name="Oval 43"/>
          <p:cNvSpPr>
            <a:spLocks noChangeArrowheads="1"/>
          </p:cNvSpPr>
          <p:nvPr/>
        </p:nvSpPr>
        <p:spPr bwMode="auto">
          <a:xfrm rot="-349495">
            <a:off x="3082474" y="1746676"/>
            <a:ext cx="5740039" cy="1512887"/>
          </a:xfrm>
          <a:prstGeom prst="ellipse">
            <a:avLst/>
          </a:prstGeom>
          <a:noFill/>
          <a:ln w="95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120876" name="Oval 44"/>
          <p:cNvSpPr>
            <a:spLocks noChangeArrowheads="1"/>
          </p:cNvSpPr>
          <p:nvPr/>
        </p:nvSpPr>
        <p:spPr bwMode="auto">
          <a:xfrm rot="397950">
            <a:off x="3132138" y="3068638"/>
            <a:ext cx="5111750" cy="15113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120877" name="Text Box 45"/>
          <p:cNvSpPr txBox="1">
            <a:spLocks noChangeArrowheads="1"/>
          </p:cNvSpPr>
          <p:nvPr/>
        </p:nvSpPr>
        <p:spPr bwMode="auto">
          <a:xfrm rot="-287947">
            <a:off x="5165093" y="1667712"/>
            <a:ext cx="2673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800" b="1" dirty="0">
                <a:solidFill>
                  <a:srgbClr val="00FF00"/>
                </a:solidFill>
                <a:latin typeface="Arial" panose="020B0604020202020204" pitchFamily="34" charset="0"/>
                <a:cs typeface="Arial" panose="020B0604020202020204" pitchFamily="34" charset="0"/>
              </a:rPr>
              <a:t>Datagrammes</a:t>
            </a:r>
          </a:p>
        </p:txBody>
      </p:sp>
      <p:sp>
        <p:nvSpPr>
          <p:cNvPr id="120878" name="Text Box 46"/>
          <p:cNvSpPr txBox="1">
            <a:spLocks noChangeArrowheads="1"/>
          </p:cNvSpPr>
          <p:nvPr/>
        </p:nvSpPr>
        <p:spPr bwMode="auto">
          <a:xfrm>
            <a:off x="5508625" y="5180013"/>
            <a:ext cx="7651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800">
                <a:latin typeface="Arial Black" panose="020B0A04020102020204" pitchFamily="34" charset="0"/>
              </a:rPr>
              <a:t>GSM</a:t>
            </a:r>
          </a:p>
        </p:txBody>
      </p:sp>
      <p:sp>
        <p:nvSpPr>
          <p:cNvPr id="120879" name="Line 47"/>
          <p:cNvSpPr>
            <a:spLocks noChangeShapeType="1"/>
          </p:cNvSpPr>
          <p:nvPr/>
        </p:nvSpPr>
        <p:spPr bwMode="auto">
          <a:xfrm>
            <a:off x="5076825" y="4868863"/>
            <a:ext cx="431800" cy="5048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80" name="Line 48"/>
          <p:cNvSpPr>
            <a:spLocks noChangeShapeType="1"/>
          </p:cNvSpPr>
          <p:nvPr/>
        </p:nvSpPr>
        <p:spPr bwMode="auto">
          <a:xfrm flipV="1">
            <a:off x="4932363" y="5445125"/>
            <a:ext cx="576262" cy="1444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81" name="Text Box 49"/>
          <p:cNvSpPr txBox="1">
            <a:spLocks noChangeArrowheads="1"/>
          </p:cNvSpPr>
          <p:nvPr/>
        </p:nvSpPr>
        <p:spPr bwMode="auto">
          <a:xfrm>
            <a:off x="3798339" y="1942319"/>
            <a:ext cx="1016625" cy="338554"/>
          </a:xfrm>
          <a:prstGeom prst="rect">
            <a:avLst/>
          </a:prstGeom>
          <a:solidFill>
            <a:schemeClr val="bg1"/>
          </a:solidFill>
          <a:ln w="9525">
            <a:solidFill>
              <a:srgbClr val="00FF00"/>
            </a:solidFill>
            <a:miter lim="800000"/>
            <a:headEnd/>
            <a:tailEnd/>
          </a:ln>
          <a:effectLs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1600" b="1" dirty="0" smtClean="0">
                <a:solidFill>
                  <a:srgbClr val="00FF00"/>
                </a:solidFill>
                <a:latin typeface="Arial" panose="020B0604020202020204" pitchFamily="34" charset="0"/>
                <a:cs typeface="Arial" panose="020B0604020202020204" pitchFamily="34" charset="0"/>
              </a:rPr>
              <a:t>Ethernet</a:t>
            </a:r>
            <a:endParaRPr lang="fr-FR" altLang="fr-FR" sz="1600" b="1" dirty="0">
              <a:solidFill>
                <a:srgbClr val="00FF00"/>
              </a:solidFill>
              <a:latin typeface="Arial" panose="020B0604020202020204" pitchFamily="34" charset="0"/>
              <a:cs typeface="Arial" panose="020B0604020202020204" pitchFamily="34" charset="0"/>
            </a:endParaRPr>
          </a:p>
        </p:txBody>
      </p:sp>
      <p:sp>
        <p:nvSpPr>
          <p:cNvPr id="120882" name="Line 50"/>
          <p:cNvSpPr>
            <a:spLocks noChangeShapeType="1"/>
          </p:cNvSpPr>
          <p:nvPr/>
        </p:nvSpPr>
        <p:spPr bwMode="auto">
          <a:xfrm>
            <a:off x="323850" y="3500438"/>
            <a:ext cx="8640763" cy="1800225"/>
          </a:xfrm>
          <a:prstGeom prst="line">
            <a:avLst/>
          </a:prstGeom>
          <a:noFill/>
          <a:ln w="38100" cmpd="dbl">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84" name="Line 52"/>
          <p:cNvSpPr>
            <a:spLocks noChangeShapeType="1"/>
          </p:cNvSpPr>
          <p:nvPr/>
        </p:nvSpPr>
        <p:spPr bwMode="auto">
          <a:xfrm>
            <a:off x="8027988" y="3284538"/>
            <a:ext cx="159243" cy="180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86" name="Text Box 54"/>
          <p:cNvSpPr txBox="1">
            <a:spLocks noChangeArrowheads="1"/>
          </p:cNvSpPr>
          <p:nvPr/>
        </p:nvSpPr>
        <p:spPr bwMode="auto">
          <a:xfrm>
            <a:off x="7432675" y="4889500"/>
            <a:ext cx="8413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1800" b="1">
                <a:latin typeface="Arial" panose="020B0604020202020204" pitchFamily="34" charset="0"/>
              </a:rPr>
              <a:t>UMTS</a:t>
            </a:r>
          </a:p>
        </p:txBody>
      </p:sp>
      <p:sp>
        <p:nvSpPr>
          <p:cNvPr id="120887" name="Line 55"/>
          <p:cNvSpPr>
            <a:spLocks noChangeShapeType="1"/>
          </p:cNvSpPr>
          <p:nvPr/>
        </p:nvSpPr>
        <p:spPr bwMode="auto">
          <a:xfrm flipV="1">
            <a:off x="6300788" y="5157788"/>
            <a:ext cx="1150937"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89" name="Line 57"/>
          <p:cNvSpPr>
            <a:spLocks noChangeShapeType="1"/>
          </p:cNvSpPr>
          <p:nvPr/>
        </p:nvSpPr>
        <p:spPr bwMode="auto">
          <a:xfrm flipV="1">
            <a:off x="5580063" y="3284538"/>
            <a:ext cx="1439862"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90" name="Line 58"/>
          <p:cNvSpPr>
            <a:spLocks noChangeShapeType="1"/>
          </p:cNvSpPr>
          <p:nvPr/>
        </p:nvSpPr>
        <p:spPr bwMode="auto">
          <a:xfrm>
            <a:off x="5626022" y="4344201"/>
            <a:ext cx="488235" cy="44687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91" name="Text Box 59"/>
          <p:cNvSpPr txBox="1">
            <a:spLocks noChangeArrowheads="1"/>
          </p:cNvSpPr>
          <p:nvPr/>
        </p:nvSpPr>
        <p:spPr bwMode="auto">
          <a:xfrm>
            <a:off x="4643438" y="3933825"/>
            <a:ext cx="985837" cy="7397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a:latin typeface="Arial Black" panose="020B0A04020102020204" pitchFamily="34" charset="0"/>
              </a:rPr>
              <a:t>Paquets</a:t>
            </a:r>
          </a:p>
          <a:p>
            <a:pPr algn="ctr"/>
            <a:r>
              <a:rPr lang="fr-FR" altLang="fr-FR" sz="1400">
                <a:latin typeface="Arial Black" panose="020B0A04020102020204" pitchFamily="34" charset="0"/>
              </a:rPr>
              <a:t>Frame</a:t>
            </a:r>
          </a:p>
          <a:p>
            <a:pPr algn="ctr"/>
            <a:r>
              <a:rPr lang="fr-FR" altLang="fr-FR" sz="1400">
                <a:latin typeface="Arial Black" panose="020B0A04020102020204" pitchFamily="34" charset="0"/>
              </a:rPr>
              <a:t>Relay</a:t>
            </a:r>
          </a:p>
        </p:txBody>
      </p:sp>
      <p:sp>
        <p:nvSpPr>
          <p:cNvPr id="120892" name="Line 60"/>
          <p:cNvSpPr>
            <a:spLocks noChangeShapeType="1"/>
          </p:cNvSpPr>
          <p:nvPr/>
        </p:nvSpPr>
        <p:spPr bwMode="auto">
          <a:xfrm flipV="1">
            <a:off x="4716463" y="1196975"/>
            <a:ext cx="50323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893" name="Text Box 61"/>
          <p:cNvSpPr txBox="1">
            <a:spLocks noChangeArrowheads="1"/>
          </p:cNvSpPr>
          <p:nvPr/>
        </p:nvSpPr>
        <p:spPr bwMode="auto">
          <a:xfrm rot="1116223">
            <a:off x="5212336" y="3675157"/>
            <a:ext cx="25209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b="1" dirty="0">
                <a:solidFill>
                  <a:schemeClr val="accent2"/>
                </a:solidFill>
                <a:latin typeface="Arial" panose="020B0604020202020204" pitchFamily="34" charset="0"/>
                <a:cs typeface="Arial" panose="020B0604020202020204" pitchFamily="34" charset="0"/>
              </a:rPr>
              <a:t>Circuits Virtuels</a:t>
            </a:r>
          </a:p>
        </p:txBody>
      </p:sp>
      <p:sp>
        <p:nvSpPr>
          <p:cNvPr id="120894" name="Line 62"/>
          <p:cNvSpPr>
            <a:spLocks noChangeShapeType="1"/>
          </p:cNvSpPr>
          <p:nvPr/>
        </p:nvSpPr>
        <p:spPr bwMode="auto">
          <a:xfrm flipV="1">
            <a:off x="7812088" y="4292600"/>
            <a:ext cx="504825"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 name="Line 48"/>
          <p:cNvSpPr>
            <a:spLocks noChangeShapeType="1"/>
          </p:cNvSpPr>
          <p:nvPr/>
        </p:nvSpPr>
        <p:spPr bwMode="auto">
          <a:xfrm flipV="1">
            <a:off x="4571326" y="5036909"/>
            <a:ext cx="195937" cy="25558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 name="Ellipse 61"/>
          <p:cNvSpPr/>
          <p:nvPr/>
        </p:nvSpPr>
        <p:spPr bwMode="auto">
          <a:xfrm>
            <a:off x="2483768" y="1830388"/>
            <a:ext cx="2602280" cy="4108035"/>
          </a:xfrm>
          <a:prstGeom prst="ellipse">
            <a:avLst/>
          </a:prstGeom>
          <a:noFill/>
          <a:ln w="57150" cap="flat" cmpd="sng" algn="ctr">
            <a:solidFill>
              <a:srgbClr val="CC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anose="02020603050405020304" pitchFamily="18" charset="0"/>
            </a:endParaRPr>
          </a:p>
        </p:txBody>
      </p:sp>
      <p:sp>
        <p:nvSpPr>
          <p:cNvPr id="120868" name="Text Box 36"/>
          <p:cNvSpPr txBox="1">
            <a:spLocks noChangeArrowheads="1"/>
          </p:cNvSpPr>
          <p:nvPr/>
        </p:nvSpPr>
        <p:spPr bwMode="auto">
          <a:xfrm>
            <a:off x="3944625" y="5301208"/>
            <a:ext cx="973875" cy="523220"/>
          </a:xfrm>
          <a:prstGeom prst="rect">
            <a:avLst/>
          </a:prstGeom>
          <a:solidFill>
            <a:schemeClr val="bg1"/>
          </a:solidFill>
          <a:ln w="38100">
            <a:solidFill>
              <a:srgbClr val="FF3300"/>
            </a:solidFill>
            <a:miter lim="800000"/>
            <a:headEnd/>
            <a:tailEnd/>
          </a:ln>
          <a:effectLs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sz="1400" b="1" dirty="0" smtClean="0">
                <a:solidFill>
                  <a:srgbClr val="FF3300"/>
                </a:solidFill>
                <a:latin typeface="Arial" panose="020B0604020202020204" pitchFamily="34" charset="0"/>
              </a:rPr>
              <a:t>SS7</a:t>
            </a:r>
          </a:p>
          <a:p>
            <a:pPr algn="ctr"/>
            <a:r>
              <a:rPr lang="fr-FR" altLang="fr-FR" sz="1400" b="1" dirty="0" smtClean="0">
                <a:solidFill>
                  <a:srgbClr val="FF3300"/>
                </a:solidFill>
                <a:latin typeface="Arial" panose="020B0604020202020204" pitchFamily="34" charset="0"/>
              </a:rPr>
              <a:t>IN</a:t>
            </a:r>
            <a:endParaRPr lang="fr-FR" altLang="fr-FR" sz="1400" b="1" dirty="0">
              <a:solidFill>
                <a:srgbClr val="FF3300"/>
              </a:solidFill>
              <a:latin typeface="Arial" panose="020B0604020202020204" pitchFamily="34" charset="0"/>
            </a:endParaRPr>
          </a:p>
        </p:txBody>
      </p:sp>
    </p:spTree>
    <p:extLst>
      <p:ext uri="{BB962C8B-B14F-4D97-AF65-F5344CB8AC3E}">
        <p14:creationId xmlns:p14="http://schemas.microsoft.com/office/powerpoint/2010/main" val="10585491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fr-FR" altLang="fr-FR" dirty="0" smtClean="0"/>
              <a:t>La préhistoire dans les années 1960</a:t>
            </a:r>
            <a:endParaRPr lang="fr-FR" altLang="fr-FR" dirty="0"/>
          </a:p>
        </p:txBody>
      </p:sp>
      <p:pic>
        <p:nvPicPr>
          <p:cNvPr id="51204" name="Picture 4" descr="Livre-P-Lhermi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124744"/>
            <a:ext cx="2777912"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a:stretch>
            <a:fillRect/>
          </a:stretch>
        </p:blipFill>
        <p:spPr>
          <a:xfrm>
            <a:off x="611560" y="1302439"/>
            <a:ext cx="2719360" cy="1673098"/>
          </a:xfrm>
          <a:prstGeom prst="rect">
            <a:avLst/>
          </a:prstGeom>
        </p:spPr>
      </p:pic>
      <p:sp>
        <p:nvSpPr>
          <p:cNvPr id="2" name="ZoneTexte 1"/>
          <p:cNvSpPr txBox="1"/>
          <p:nvPr/>
        </p:nvSpPr>
        <p:spPr>
          <a:xfrm>
            <a:off x="484923" y="3137960"/>
            <a:ext cx="4392488" cy="1477328"/>
          </a:xfrm>
          <a:prstGeom prst="rect">
            <a:avLst/>
          </a:prstGeom>
          <a:noFill/>
        </p:spPr>
        <p:txBody>
          <a:bodyPr wrap="square" rtlCol="0">
            <a:spAutoFit/>
          </a:bodyPr>
          <a:lstStyle/>
          <a:p>
            <a:r>
              <a:rPr lang="fr-FR" sz="1800" b="1" dirty="0" smtClean="0">
                <a:latin typeface="+mn-lt"/>
              </a:rPr>
              <a:t>En France fin des années 1960 : une prise de conscience de l’importance des transmissions de données dans un contexte du sous-développement scandaleux des télécom françaises</a:t>
            </a:r>
            <a:endParaRPr lang="fr-FR" sz="1800" b="1" dirty="0">
              <a:latin typeface="+mn-lt"/>
            </a:endParaRPr>
          </a:p>
        </p:txBody>
      </p:sp>
      <p:sp>
        <p:nvSpPr>
          <p:cNvPr id="7" name="ZoneTexte 6"/>
          <p:cNvSpPr txBox="1"/>
          <p:nvPr/>
        </p:nvSpPr>
        <p:spPr>
          <a:xfrm>
            <a:off x="539552" y="4831992"/>
            <a:ext cx="7920880" cy="1200329"/>
          </a:xfrm>
          <a:prstGeom prst="rect">
            <a:avLst/>
          </a:prstGeom>
          <a:noFill/>
        </p:spPr>
        <p:txBody>
          <a:bodyPr wrap="square" rtlCol="0">
            <a:spAutoFit/>
          </a:bodyPr>
          <a:lstStyle/>
          <a:p>
            <a:endParaRPr lang="fr-FR" sz="1800" b="1" dirty="0" smtClean="0">
              <a:latin typeface="+mn-lt"/>
            </a:endParaRPr>
          </a:p>
          <a:p>
            <a:r>
              <a:rPr lang="fr-FR" sz="1800" b="1" dirty="0" smtClean="0">
                <a:latin typeface="+mn-lt"/>
              </a:rPr>
              <a:t>Maturation des idées dans les milieux militaires et universitaires US (Paul Baran 1964, </a:t>
            </a:r>
            <a:r>
              <a:rPr lang="fr-FR" sz="1800" b="1" dirty="0">
                <a:latin typeface="+mn-lt"/>
              </a:rPr>
              <a:t>Leonard </a:t>
            </a:r>
            <a:r>
              <a:rPr lang="fr-FR" sz="1800" b="1" dirty="0" smtClean="0">
                <a:latin typeface="+mn-lt"/>
              </a:rPr>
              <a:t>Kleinrock, Donald Davies 1968): invention du principe de la commutation par paquets (CP).</a:t>
            </a:r>
            <a:endParaRPr lang="fr-FR" sz="1800" b="1"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z="3200" dirty="0"/>
              <a:t>La préhistoire: au début des années 1970, la transmission de données encore confidentielle</a:t>
            </a:r>
            <a:endParaRPr lang="fr-FR" sz="3200" dirty="0"/>
          </a:p>
        </p:txBody>
      </p:sp>
      <p:sp>
        <p:nvSpPr>
          <p:cNvPr id="3" name="Espace réservé du contenu 2"/>
          <p:cNvSpPr>
            <a:spLocks noGrp="1"/>
          </p:cNvSpPr>
          <p:nvPr>
            <p:ph idx="1"/>
          </p:nvPr>
        </p:nvSpPr>
        <p:spPr/>
        <p:txBody>
          <a:bodyPr/>
          <a:lstStyle/>
          <a:p>
            <a:r>
              <a:rPr lang="fr-FR" sz="2800" dirty="0"/>
              <a:t>17 000 installations </a:t>
            </a:r>
            <a:r>
              <a:rPr lang="fr-FR" sz="2800" dirty="0">
                <a:solidFill>
                  <a:srgbClr val="FF0000"/>
                </a:solidFill>
              </a:rPr>
              <a:t>civiles</a:t>
            </a:r>
            <a:r>
              <a:rPr lang="fr-FR" sz="2800" dirty="0"/>
              <a:t> en recensées France:</a:t>
            </a:r>
          </a:p>
          <a:p>
            <a:pPr lvl="1"/>
            <a:r>
              <a:rPr lang="fr-FR" sz="2400" dirty="0"/>
              <a:t>Quelques grands réseaux privés (EDF, SNCF, Air France, Banques, etc.) regroupant 80% des installations sur LS (Liaisons louées</a:t>
            </a:r>
            <a:r>
              <a:rPr lang="fr-FR" sz="2400" dirty="0" smtClean="0"/>
              <a:t>). SNCF hors du décompte</a:t>
            </a:r>
            <a:endParaRPr lang="fr-FR" sz="2400" dirty="0"/>
          </a:p>
          <a:p>
            <a:pPr lvl="1"/>
            <a:r>
              <a:rPr lang="fr-FR" sz="2400" dirty="0"/>
              <a:t>Accès individuels  par RCT (réseau téléphonique commuté</a:t>
            </a:r>
            <a:r>
              <a:rPr lang="fr-FR" sz="2400" dirty="0" smtClean="0"/>
              <a:t>), notamment pour l’accès aux services bureau</a:t>
            </a:r>
          </a:p>
          <a:p>
            <a:r>
              <a:rPr lang="fr-FR" sz="2800" dirty="0" smtClean="0"/>
              <a:t>Peu de contacts avec les développements militaires  </a:t>
            </a:r>
            <a:endParaRPr lang="fr-FR" sz="2800" dirty="0"/>
          </a:p>
          <a:p>
            <a:endParaRPr lang="fr-FR" dirty="0"/>
          </a:p>
        </p:txBody>
      </p:sp>
    </p:spTree>
    <p:extLst>
      <p:ext uri="{BB962C8B-B14F-4D97-AF65-F5344CB8AC3E}">
        <p14:creationId xmlns:p14="http://schemas.microsoft.com/office/powerpoint/2010/main" val="3191221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Préhistoire: début de la numérisation</a:t>
            </a:r>
            <a:endParaRPr lang="fr-FR" dirty="0"/>
          </a:p>
        </p:txBody>
      </p:sp>
      <p:sp>
        <p:nvSpPr>
          <p:cNvPr id="3" name="Espace réservé du contenu 2"/>
          <p:cNvSpPr>
            <a:spLocks noGrp="1"/>
          </p:cNvSpPr>
          <p:nvPr>
            <p:ph idx="1"/>
          </p:nvPr>
        </p:nvSpPr>
        <p:spPr>
          <a:xfrm>
            <a:off x="457200" y="908720"/>
            <a:ext cx="8229600" cy="5181600"/>
          </a:xfrm>
        </p:spPr>
        <p:txBody>
          <a:bodyPr/>
          <a:lstStyle/>
          <a:p>
            <a:pPr marL="0" indent="0">
              <a:buNone/>
            </a:pPr>
            <a:r>
              <a:rPr lang="fr-FR" sz="3600" dirty="0" smtClean="0"/>
              <a:t>Pendant le</a:t>
            </a:r>
            <a:r>
              <a:rPr lang="fr-FR" sz="3600" i="1" dirty="0" smtClean="0"/>
              <a:t> </a:t>
            </a:r>
            <a:r>
              <a:rPr lang="fr-FR" sz="3600" i="1" dirty="0"/>
              <a:t>"22 </a:t>
            </a:r>
            <a:r>
              <a:rPr lang="fr-FR" sz="3600" i="1" dirty="0" smtClean="0"/>
              <a:t>à Asnières"</a:t>
            </a:r>
            <a:r>
              <a:rPr lang="fr-FR" dirty="0" smtClean="0"/>
              <a:t>:</a:t>
            </a:r>
          </a:p>
          <a:p>
            <a:r>
              <a:rPr lang="fr-FR" sz="2800" dirty="0" smtClean="0"/>
              <a:t>1963: </a:t>
            </a:r>
            <a:r>
              <a:rPr lang="fr-FR" sz="2800" dirty="0"/>
              <a:t>lancement du projet </a:t>
            </a:r>
            <a:r>
              <a:rPr lang="fr-FR" sz="2800" dirty="0" smtClean="0"/>
              <a:t>PLATON avec une </a:t>
            </a:r>
            <a:r>
              <a:rPr lang="fr-FR" sz="2800" dirty="0" smtClean="0">
                <a:solidFill>
                  <a:schemeClr val="accent2"/>
                </a:solidFill>
              </a:rPr>
              <a:t>vision futuriste </a:t>
            </a:r>
            <a:r>
              <a:rPr lang="fr-FR" sz="2800" dirty="0" smtClean="0"/>
              <a:t>des </a:t>
            </a:r>
            <a:r>
              <a:rPr lang="fr-FR" sz="2800" dirty="0" smtClean="0">
                <a:solidFill>
                  <a:srgbClr val="FF0000"/>
                </a:solidFill>
              </a:rPr>
              <a:t>réseaux numériques intégrés</a:t>
            </a:r>
            <a:r>
              <a:rPr lang="fr-FR" sz="2800" dirty="0" smtClean="0"/>
              <a:t> (MIC + commutation temporelle)</a:t>
            </a:r>
          </a:p>
          <a:p>
            <a:r>
              <a:rPr lang="fr-FR" sz="2800" dirty="0" smtClean="0"/>
              <a:t>A l’époque, le retard français a provoqué un saut  technologique audacieux!</a:t>
            </a:r>
          </a:p>
          <a:p>
            <a:r>
              <a:rPr lang="fr-FR" sz="2800" dirty="0" smtClean="0"/>
              <a:t>1970</a:t>
            </a:r>
            <a:r>
              <a:rPr lang="fr-FR" sz="2800" dirty="0"/>
              <a:t>: </a:t>
            </a:r>
            <a:r>
              <a:rPr lang="fr-FR" sz="2800" dirty="0" smtClean="0"/>
              <a:t>premiers raccordements réels dans le groupement de Lannion</a:t>
            </a:r>
          </a:p>
          <a:p>
            <a:r>
              <a:rPr lang="fr-FR" sz="2800" dirty="0" smtClean="0"/>
              <a:t>1972: version industrielle E10 (CIT)</a:t>
            </a:r>
            <a:endParaRPr lang="fr-FR" sz="2400" dirty="0" smtClean="0"/>
          </a:p>
          <a:p>
            <a:pPr marL="0" indent="0">
              <a:buNone/>
            </a:pPr>
            <a:r>
              <a:rPr lang="fr-FR" sz="2400" dirty="0" smtClean="0"/>
              <a:t>NB: La numérisation du réseau français a démarré </a:t>
            </a:r>
            <a:r>
              <a:rPr lang="fr-FR" sz="2400" dirty="0"/>
              <a:t>vers </a:t>
            </a:r>
            <a:r>
              <a:rPr lang="fr-FR" sz="2400" dirty="0" smtClean="0"/>
              <a:t>1970 avec les </a:t>
            </a:r>
            <a:r>
              <a:rPr lang="fr-FR" sz="2400" dirty="0"/>
              <a:t>systèmes MIC 30 voies </a:t>
            </a:r>
            <a:endParaRPr lang="fr-FR" sz="2400" dirty="0" smtClean="0"/>
          </a:p>
          <a:p>
            <a:pPr marL="0" indent="0">
              <a:buNone/>
            </a:pPr>
            <a:endParaRPr lang="fr-FR" dirty="0" smtClean="0"/>
          </a:p>
          <a:p>
            <a:endParaRPr lang="fr-FR" dirty="0"/>
          </a:p>
        </p:txBody>
      </p:sp>
    </p:spTree>
    <p:extLst>
      <p:ext uri="{BB962C8B-B14F-4D97-AF65-F5344CB8AC3E}">
        <p14:creationId xmlns:p14="http://schemas.microsoft.com/office/powerpoint/2010/main" val="383186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3600" dirty="0" smtClean="0"/>
              <a:t>Transmissions de données: PTT en France</a:t>
            </a:r>
            <a:endParaRPr lang="fr-FR" sz="3600" dirty="0"/>
          </a:p>
        </p:txBody>
      </p:sp>
      <p:sp>
        <p:nvSpPr>
          <p:cNvPr id="4" name="Espace réservé du contenu 3"/>
          <p:cNvSpPr>
            <a:spLocks noGrp="1"/>
          </p:cNvSpPr>
          <p:nvPr>
            <p:ph idx="1"/>
          </p:nvPr>
        </p:nvSpPr>
        <p:spPr/>
        <p:txBody>
          <a:bodyPr/>
          <a:lstStyle/>
          <a:p>
            <a:r>
              <a:rPr lang="fr-FR" sz="2800" dirty="0"/>
              <a:t>Quelques "stop gap"  (Caducée, </a:t>
            </a:r>
            <a:r>
              <a:rPr lang="fr-FR" sz="2800" dirty="0" err="1"/>
              <a:t>Transplex</a:t>
            </a:r>
            <a:r>
              <a:rPr lang="fr-FR" sz="2800" dirty="0"/>
              <a:t>, liaisons numériques dont AEO)</a:t>
            </a:r>
          </a:p>
          <a:p>
            <a:r>
              <a:rPr lang="fr-FR" sz="2800" dirty="0" smtClean="0"/>
              <a:t>Rapport HERMES (1970): étude du futur réseau de données </a:t>
            </a:r>
          </a:p>
          <a:p>
            <a:pPr lvl="1"/>
            <a:r>
              <a:rPr lang="fr-FR" sz="2000" dirty="0" smtClean="0"/>
              <a:t>Conforme </a:t>
            </a:r>
            <a:r>
              <a:rPr lang="fr-FR" sz="2000" dirty="0"/>
              <a:t>aux idées du CCITT (NRD)</a:t>
            </a:r>
          </a:p>
          <a:p>
            <a:pPr lvl="1"/>
            <a:r>
              <a:rPr lang="fr-FR" sz="2000" dirty="0" smtClean="0"/>
              <a:t>Commutation de circuits temporelle (CC)</a:t>
            </a:r>
          </a:p>
          <a:p>
            <a:pPr lvl="1"/>
            <a:r>
              <a:rPr lang="fr-FR" sz="2000" dirty="0" smtClean="0"/>
              <a:t>Circuits synchrones, mais </a:t>
            </a:r>
            <a:r>
              <a:rPr lang="fr-FR" sz="2000" dirty="0" err="1" smtClean="0"/>
              <a:t>Telex</a:t>
            </a:r>
            <a:r>
              <a:rPr lang="fr-FR" sz="2000" dirty="0" smtClean="0"/>
              <a:t> pris en compte</a:t>
            </a:r>
          </a:p>
          <a:p>
            <a:pPr lvl="1"/>
            <a:r>
              <a:rPr lang="fr-FR" sz="2000" dirty="0" smtClean="0"/>
              <a:t>Commutation par paquets (CP) envisagée comme complément possible</a:t>
            </a:r>
          </a:p>
          <a:p>
            <a:r>
              <a:rPr lang="fr-FR" sz="2800" dirty="0" smtClean="0"/>
              <a:t>2 équipes d’étude lancées en 1971:</a:t>
            </a:r>
          </a:p>
          <a:p>
            <a:pPr lvl="1"/>
            <a:r>
              <a:rPr lang="fr-FR" sz="2000" dirty="0" smtClean="0"/>
              <a:t>CNET Paris (CC), CCETT Rennes (projet de réseau expérimental RCP)</a:t>
            </a:r>
          </a:p>
          <a:p>
            <a:endParaRPr lang="fr-FR" dirty="0" smtClean="0"/>
          </a:p>
          <a:p>
            <a:endParaRPr lang="fr-FR" dirty="0" smtClean="0"/>
          </a:p>
          <a:p>
            <a:pPr lvl="1"/>
            <a:endParaRPr lang="fr-FR" dirty="0" smtClean="0"/>
          </a:p>
          <a:p>
            <a:endParaRPr lang="fr-FR" dirty="0"/>
          </a:p>
        </p:txBody>
      </p:sp>
    </p:spTree>
    <p:extLst>
      <p:ext uri="{BB962C8B-B14F-4D97-AF65-F5344CB8AC3E}">
        <p14:creationId xmlns:p14="http://schemas.microsoft.com/office/powerpoint/2010/main" val="2385996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IRIA: projet de réseau de calculateurs</a:t>
            </a:r>
            <a:endParaRPr lang="fr-FR" sz="3600" dirty="0"/>
          </a:p>
        </p:txBody>
      </p:sp>
      <p:sp>
        <p:nvSpPr>
          <p:cNvPr id="3" name="Espace réservé du contenu 2"/>
          <p:cNvSpPr>
            <a:spLocks noGrp="1"/>
          </p:cNvSpPr>
          <p:nvPr>
            <p:ph idx="1"/>
          </p:nvPr>
        </p:nvSpPr>
        <p:spPr>
          <a:xfrm>
            <a:off x="457200" y="1052736"/>
            <a:ext cx="8229600" cy="5181600"/>
          </a:xfrm>
        </p:spPr>
        <p:txBody>
          <a:bodyPr/>
          <a:lstStyle/>
          <a:p>
            <a:r>
              <a:rPr lang="fr-FR" sz="2800" dirty="0" smtClean="0"/>
              <a:t>Rapport du Comité de recherche en Informatique (CRI), mandaté par la délégation à l’informatique (fin 1970)</a:t>
            </a:r>
          </a:p>
          <a:p>
            <a:r>
              <a:rPr lang="fr-FR" sz="2800" dirty="0" smtClean="0"/>
              <a:t>Objectifs encore flous:</a:t>
            </a:r>
          </a:p>
          <a:p>
            <a:pPr lvl="1"/>
            <a:r>
              <a:rPr lang="fr-FR" sz="2000" dirty="0" smtClean="0"/>
              <a:t>Vision « à la cloud » (économie de transmission, time sharing, partage de charges)</a:t>
            </a:r>
          </a:p>
          <a:p>
            <a:pPr lvl="1"/>
            <a:r>
              <a:rPr lang="fr-FR" sz="2000" dirty="0" smtClean="0"/>
              <a:t>Retombées industrielles</a:t>
            </a:r>
          </a:p>
          <a:p>
            <a:pPr lvl="1"/>
            <a:r>
              <a:rPr lang="fr-FR" sz="2000" dirty="0" smtClean="0"/>
              <a:t>S’inspirer d’ARPA?</a:t>
            </a:r>
          </a:p>
          <a:p>
            <a:r>
              <a:rPr lang="fr-FR" sz="2800" dirty="0" smtClean="0"/>
              <a:t>Projet HERMES encore flou mais considéré comme une évidence!</a:t>
            </a:r>
          </a:p>
          <a:p>
            <a:pPr marL="0" indent="0" algn="ctr">
              <a:buNone/>
            </a:pPr>
            <a:r>
              <a:rPr lang="fr-FR" sz="2800" dirty="0" smtClean="0">
                <a:solidFill>
                  <a:srgbClr val="FF0000"/>
                </a:solidFill>
              </a:rPr>
              <a:t>CYCLADES initié en 1972</a:t>
            </a:r>
            <a:endParaRPr lang="fr-FR" sz="2800" dirty="0">
              <a:solidFill>
                <a:srgbClr val="FF0000"/>
              </a:solidFill>
            </a:endParaRPr>
          </a:p>
        </p:txBody>
      </p:sp>
    </p:spTree>
    <p:extLst>
      <p:ext uri="{BB962C8B-B14F-4D97-AF65-F5344CB8AC3E}">
        <p14:creationId xmlns:p14="http://schemas.microsoft.com/office/powerpoint/2010/main" val="2420398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fr-FR" altLang="fr-FR" dirty="0" smtClean="0"/>
              <a:t>Annonce de l’empannage DGT</a:t>
            </a:r>
            <a:endParaRPr lang="fr-FR" alt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24" y="1052736"/>
            <a:ext cx="8670556" cy="2160240"/>
          </a:xfrm>
          <a:prstGeom prst="rect">
            <a:avLst/>
          </a:prstGeom>
        </p:spPr>
      </p:pic>
      <p:pic>
        <p:nvPicPr>
          <p:cNvPr id="7" name="Image 6"/>
          <p:cNvPicPr>
            <a:picLocks noChangeAspect="1"/>
          </p:cNvPicPr>
          <p:nvPr/>
        </p:nvPicPr>
        <p:blipFill>
          <a:blip r:embed="rId4"/>
          <a:stretch>
            <a:fillRect/>
          </a:stretch>
        </p:blipFill>
        <p:spPr>
          <a:xfrm>
            <a:off x="389223" y="3573016"/>
            <a:ext cx="4063205" cy="2736304"/>
          </a:xfrm>
          <a:prstGeom prst="rect">
            <a:avLst/>
          </a:prstGeom>
        </p:spPr>
      </p:pic>
      <p:sp>
        <p:nvSpPr>
          <p:cNvPr id="2" name="Espace réservé du contenu 1"/>
          <p:cNvSpPr>
            <a:spLocks noGrp="1"/>
          </p:cNvSpPr>
          <p:nvPr>
            <p:ph idx="1"/>
          </p:nvPr>
        </p:nvSpPr>
        <p:spPr>
          <a:xfrm>
            <a:off x="4644008" y="2204864"/>
            <a:ext cx="4415772" cy="3960440"/>
          </a:xfrm>
          <a:solidFill>
            <a:schemeClr val="bg1"/>
          </a:solidFill>
        </p:spPr>
        <p:txBody>
          <a:bodyPr/>
          <a:lstStyle/>
          <a:p>
            <a:pPr marL="0" indent="0">
              <a:buNone/>
            </a:pPr>
            <a:r>
              <a:rPr lang="fr-FR" sz="2800" dirty="0" smtClean="0"/>
              <a:t>Discours public DGT:</a:t>
            </a:r>
          </a:p>
          <a:p>
            <a:pPr marL="327025" lvl="1" indent="-327025"/>
            <a:r>
              <a:rPr lang="fr-FR" sz="2000" dirty="0" smtClean="0"/>
              <a:t>HERMES (CC) projet principal</a:t>
            </a:r>
          </a:p>
          <a:p>
            <a:pPr marL="327025" lvl="1" indent="-327025"/>
            <a:r>
              <a:rPr lang="fr-FR" sz="2000" dirty="0" smtClean="0"/>
              <a:t>En complément, spécifications d’un réseau CP pour ouverture possible en 1976</a:t>
            </a:r>
          </a:p>
          <a:p>
            <a:pPr marL="327025" lvl="1" indent="-327025"/>
            <a:r>
              <a:rPr lang="fr-FR" sz="2000" dirty="0" smtClean="0"/>
              <a:t>Etre en liaison permanente avec:</a:t>
            </a:r>
          </a:p>
          <a:p>
            <a:pPr marL="803275" lvl="2" indent="-327025"/>
            <a:r>
              <a:rPr lang="fr-FR" sz="1600" dirty="0"/>
              <a:t>G</a:t>
            </a:r>
            <a:r>
              <a:rPr lang="fr-FR" sz="1600" dirty="0" smtClean="0"/>
              <a:t>rands utilisateurs</a:t>
            </a:r>
          </a:p>
          <a:p>
            <a:pPr marL="803275" lvl="2" indent="-327025"/>
            <a:r>
              <a:rPr lang="fr-FR" sz="1600" dirty="0" smtClean="0"/>
              <a:t>Au premier rang desquels CYCLADES</a:t>
            </a:r>
          </a:p>
          <a:p>
            <a:pPr marL="327025" lvl="1" indent="-327025"/>
            <a:r>
              <a:rPr lang="fr-FR" sz="2000" dirty="0" smtClean="0"/>
              <a:t>Tenir compte des travaux du GERCIP et des avis des constructeurs informatiques</a:t>
            </a:r>
            <a:endParaRPr lang="fr-FR" sz="2000" dirty="0"/>
          </a:p>
        </p:txBody>
      </p:sp>
      <p:sp>
        <p:nvSpPr>
          <p:cNvPr id="3" name="ZoneTexte 2"/>
          <p:cNvSpPr txBox="1"/>
          <p:nvPr/>
        </p:nvSpPr>
        <p:spPr>
          <a:xfrm>
            <a:off x="1708130" y="889556"/>
            <a:ext cx="3304110" cy="523220"/>
          </a:xfrm>
          <a:prstGeom prst="rect">
            <a:avLst/>
          </a:prstGeom>
          <a:solidFill>
            <a:schemeClr val="bg1"/>
          </a:solidFill>
        </p:spPr>
        <p:txBody>
          <a:bodyPr wrap="none" rtlCol="0">
            <a:spAutoFit/>
          </a:bodyPr>
          <a:lstStyle/>
          <a:p>
            <a:r>
              <a:rPr lang="fr-FR" sz="2800" dirty="0" smtClean="0">
                <a:solidFill>
                  <a:srgbClr val="FF0000"/>
                </a:solidFill>
                <a:latin typeface="+mn-lt"/>
              </a:rPr>
              <a:t>Rennes, sept. 1973</a:t>
            </a:r>
            <a:endParaRPr lang="fr-FR" sz="2800" dirty="0">
              <a:solidFill>
                <a:srgbClr val="FF0000"/>
              </a:solidFill>
              <a:latin typeface="+mn-lt"/>
            </a:endParaRPr>
          </a:p>
        </p:txBody>
      </p:sp>
    </p:spTree>
    <p:extLst>
      <p:ext uri="{BB962C8B-B14F-4D97-AF65-F5344CB8AC3E}">
        <p14:creationId xmlns:p14="http://schemas.microsoft.com/office/powerpoint/2010/main" val="858999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 Philpic">
  <a:themeElements>
    <a:clrScheme name="Masque Philp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sque Philpic">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asque Philp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que Philpi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que Philpi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que Philpi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que Philpi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que Philpi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que Philpi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C:\USERS\POWERPNT\Masque1-Bull2000.ppt</Template>
  <TotalTime>10243</TotalTime>
  <Words>1996</Words>
  <Application>Microsoft Office PowerPoint</Application>
  <PresentationFormat>Affichage à l'écran (4:3)</PresentationFormat>
  <Paragraphs>347</Paragraphs>
  <Slides>26</Slides>
  <Notes>26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Arial Black</vt:lpstr>
      <vt:lpstr>Impact</vt:lpstr>
      <vt:lpstr>Times New Roman</vt:lpstr>
      <vt:lpstr>Wingdings</vt:lpstr>
      <vt:lpstr>Masque Philpic</vt:lpstr>
      <vt:lpstr>Réseaux numériques des années 70/80</vt:lpstr>
      <vt:lpstr>L’évolution des technologies de commutation/routage</vt:lpstr>
      <vt:lpstr>L’évolution des technologies de commutation/routage</vt:lpstr>
      <vt:lpstr>La préhistoire dans les années 1960</vt:lpstr>
      <vt:lpstr>La préhistoire: au début des années 1970, la transmission de données encore confidentielle</vt:lpstr>
      <vt:lpstr>Préhistoire: début de la numérisation</vt:lpstr>
      <vt:lpstr>Transmissions de données: PTT en France</vt:lpstr>
      <vt:lpstr>IRIA: projet de réseau de calculateurs</vt:lpstr>
      <vt:lpstr>Annonce de l’empannage DGT</vt:lpstr>
      <vt:lpstr>Les raisons de l’empannage CC-&gt;CP</vt:lpstr>
      <vt:lpstr>Les TELCO’s et la CP vers 1974</vt:lpstr>
      <vt:lpstr>Deux projets divergents: Cyclades-Transpac</vt:lpstr>
      <vt:lpstr>Objectifs Transpac</vt:lpstr>
      <vt:lpstr>Objectifs CYCLADES</vt:lpstr>
      <vt:lpstr>Télécom :  plusieurs cultures</vt:lpstr>
      <vt:lpstr>Industrie informatique</vt:lpstr>
      <vt:lpstr>Industrie informatique</vt:lpstr>
      <vt:lpstr>Contexte politique français</vt:lpstr>
      <vt:lpstr>Présentation PowerPoint</vt:lpstr>
      <vt:lpstr>Le RNIS: le meilleur de la CC</vt:lpstr>
      <vt:lpstr>Mobilité</vt:lpstr>
      <vt:lpstr>Présentation PowerPoint</vt:lpstr>
      <vt:lpstr>Evolution darwinienne </vt:lpstr>
      <vt:lpstr>Evolution darwinienne </vt:lpstr>
      <vt:lpstr>Exemple des NTIC: mutations clé depuis 40 ans</vt:lpstr>
      <vt:lpstr>Présentation PowerPoint</vt:lpstr>
    </vt:vector>
  </TitlesOfParts>
  <Company>philpic conseil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Philippe PICARD</dc:creator>
  <cp:lastModifiedBy>Philippe Picard</cp:lastModifiedBy>
  <cp:revision>235</cp:revision>
  <cp:lastPrinted>2015-10-14T09:36:56Z</cp:lastPrinted>
  <dcterms:created xsi:type="dcterms:W3CDTF">2000-05-02T10:59:32Z</dcterms:created>
  <dcterms:modified xsi:type="dcterms:W3CDTF">2015-12-10T17:07:24Z</dcterms:modified>
</cp:coreProperties>
</file>